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IBM Plex Sans"/>
      <p:regular r:id="rId23"/>
      <p:bold r:id="rId24"/>
      <p:italic r:id="rId25"/>
      <p:boldItalic r:id="rId26"/>
    </p:embeddedFont>
    <p:embeddedFont>
      <p:font typeface="IBM Plex Sans Light"/>
      <p:regular r:id="rId27"/>
      <p:bold r:id="rId28"/>
      <p:italic r:id="rId29"/>
      <p:boldItalic r:id="rId30"/>
    </p:embeddedFont>
    <p:embeddedFont>
      <p:font typeface="IBM Plex Sans Medium"/>
      <p:regular r:id="rId31"/>
      <p:bold r:id="rId32"/>
      <p:italic r:id="rId33"/>
      <p:boldItalic r:id="rId34"/>
    </p:embeddedFont>
    <p:embeddedFont>
      <p:font typeface="IBM Plex Sans SemiBold"/>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IBMPlexSans-bold.fntdata"/><Relationship Id="rId23" Type="http://schemas.openxmlformats.org/officeDocument/2006/relationships/font" Target="fonts/IBMPlex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BMPlexSans-boldItalic.fntdata"/><Relationship Id="rId25" Type="http://schemas.openxmlformats.org/officeDocument/2006/relationships/font" Target="fonts/IBMPlexSans-italic.fntdata"/><Relationship Id="rId28" Type="http://schemas.openxmlformats.org/officeDocument/2006/relationships/font" Target="fonts/IBMPlexSansLight-bold.fntdata"/><Relationship Id="rId27" Type="http://schemas.openxmlformats.org/officeDocument/2006/relationships/font" Target="fonts/IBMPlexSans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BMPlexSans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BMPlexSansMedium-regular.fntdata"/><Relationship Id="rId30" Type="http://schemas.openxmlformats.org/officeDocument/2006/relationships/font" Target="fonts/IBMPlexSansLight-boldItalic.fntdata"/><Relationship Id="rId11" Type="http://schemas.openxmlformats.org/officeDocument/2006/relationships/slide" Target="slides/slide6.xml"/><Relationship Id="rId33" Type="http://schemas.openxmlformats.org/officeDocument/2006/relationships/font" Target="fonts/IBMPlexSansMedium-italic.fntdata"/><Relationship Id="rId10" Type="http://schemas.openxmlformats.org/officeDocument/2006/relationships/slide" Target="slides/slide5.xml"/><Relationship Id="rId32" Type="http://schemas.openxmlformats.org/officeDocument/2006/relationships/font" Target="fonts/IBMPlexSansMedium-bold.fntdata"/><Relationship Id="rId13" Type="http://schemas.openxmlformats.org/officeDocument/2006/relationships/slide" Target="slides/slide8.xml"/><Relationship Id="rId35" Type="http://schemas.openxmlformats.org/officeDocument/2006/relationships/font" Target="fonts/IBMPlexSansSemiBold-regular.fntdata"/><Relationship Id="rId12" Type="http://schemas.openxmlformats.org/officeDocument/2006/relationships/slide" Target="slides/slide7.xml"/><Relationship Id="rId34" Type="http://schemas.openxmlformats.org/officeDocument/2006/relationships/font" Target="fonts/IBMPlexSansMedium-boldItalic.fntdata"/><Relationship Id="rId15" Type="http://schemas.openxmlformats.org/officeDocument/2006/relationships/slide" Target="slides/slide10.xml"/><Relationship Id="rId37" Type="http://schemas.openxmlformats.org/officeDocument/2006/relationships/font" Target="fonts/IBMPlexSansSemiBold-italic.fntdata"/><Relationship Id="rId14" Type="http://schemas.openxmlformats.org/officeDocument/2006/relationships/slide" Target="slides/slide9.xml"/><Relationship Id="rId36" Type="http://schemas.openxmlformats.org/officeDocument/2006/relationships/font" Target="fonts/IBMPlexSansSemiBold-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IBMPlexSansSemiBold-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7"/>
            <a:ext cx="9144000" cy="165576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5"/>
            <a:ext cx="4351339"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2" y="1956596"/>
            <a:ext cx="5811839"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4"/>
            <a:ext cx="5811839"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6"/>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1"/>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6"/>
            <a:ext cx="6172200" cy="4873625"/>
          </a:xfrm>
          <a:prstGeom prst="rect">
            <a:avLst/>
          </a:prstGeom>
          <a:noFill/>
          <a:ln>
            <a:noFill/>
          </a:ln>
        </p:spPr>
      </p:sp>
      <p:sp>
        <p:nvSpPr>
          <p:cNvPr id="64" name="Google Shape;64;p10"/>
          <p:cNvSpPr txBox="1"/>
          <p:nvPr>
            <p:ph idx="1" type="body"/>
          </p:nvPr>
        </p:nvSpPr>
        <p:spPr>
          <a:xfrm>
            <a:off x="839788" y="2057401"/>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36.png"/><Relationship Id="rId9" Type="http://schemas.openxmlformats.org/officeDocument/2006/relationships/image" Target="../media/image43.png"/><Relationship Id="rId5" Type="http://schemas.openxmlformats.org/officeDocument/2006/relationships/image" Target="../media/image37.png"/><Relationship Id="rId6" Type="http://schemas.openxmlformats.org/officeDocument/2006/relationships/image" Target="../media/image42.png"/><Relationship Id="rId7" Type="http://schemas.openxmlformats.org/officeDocument/2006/relationships/image" Target="../media/image28.png"/><Relationship Id="rId8"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40.png"/><Relationship Id="rId5" Type="http://schemas.openxmlformats.org/officeDocument/2006/relationships/image" Target="../media/image30.png"/><Relationship Id="rId6" Type="http://schemas.openxmlformats.org/officeDocument/2006/relationships/image" Target="../media/image50.png"/><Relationship Id="rId7" Type="http://schemas.openxmlformats.org/officeDocument/2006/relationships/image" Target="../media/image38.png"/><Relationship Id="rId8"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8.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44.png"/><Relationship Id="rId5"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3.jp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habr.com/ru/post/483886/" TargetMode="External"/><Relationship Id="rId4" Type="http://schemas.openxmlformats.org/officeDocument/2006/relationships/hyperlink" Target="http://yamobi.ru/posts/coworking_prostor.html" TargetMode="External"/><Relationship Id="rId5" Type="http://schemas.openxmlformats.org/officeDocument/2006/relationships/hyperlink" Target="http://yamobi.ru/posts/peerstv-inetra.html" TargetMode="External"/><Relationship Id="rId6" Type="http://schemas.openxmlformats.org/officeDocument/2006/relationships/hyperlink" Target="https://www.youtube.com/watch?v=59iIErEvaeQ" TargetMode="External"/><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2.png"/><Relationship Id="rId13" Type="http://schemas.openxmlformats.org/officeDocument/2006/relationships/image" Target="../media/image16.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9.png"/><Relationship Id="rId15" Type="http://schemas.openxmlformats.org/officeDocument/2006/relationships/image" Target="../media/image2.png"/><Relationship Id="rId14" Type="http://schemas.openxmlformats.org/officeDocument/2006/relationships/image" Target="../media/image8.png"/><Relationship Id="rId16"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4.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0.png"/><Relationship Id="rId12"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4">
            <a:alphaModFix/>
          </a:blip>
          <a:srcRect b="0" l="0" r="0" t="0"/>
          <a:stretch/>
        </p:blipFill>
        <p:spPr>
          <a:xfrm>
            <a:off x="3657600" y="2584151"/>
            <a:ext cx="4876800" cy="1104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21" name="Google Shape;221;p22"/>
          <p:cNvSpPr txBox="1"/>
          <p:nvPr/>
        </p:nvSpPr>
        <p:spPr>
          <a:xfrm>
            <a:off x="445969" y="301883"/>
            <a:ext cx="8768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Client Account Manager App</a:t>
            </a:r>
            <a:endParaRPr/>
          </a:p>
        </p:txBody>
      </p:sp>
      <p:pic>
        <p:nvPicPr>
          <p:cNvPr id="222" name="Google Shape;222;p22"/>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223" name="Google Shape;223;p22"/>
          <p:cNvSpPr txBox="1"/>
          <p:nvPr/>
        </p:nvSpPr>
        <p:spPr>
          <a:xfrm>
            <a:off x="445971" y="2524713"/>
            <a:ext cx="56500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IT ALLOWS:</a:t>
            </a:r>
            <a:endParaRPr/>
          </a:p>
        </p:txBody>
      </p:sp>
      <p:sp>
        <p:nvSpPr>
          <p:cNvPr id="224" name="Google Shape;224;p22"/>
          <p:cNvSpPr txBox="1"/>
          <p:nvPr/>
        </p:nvSpPr>
        <p:spPr>
          <a:xfrm>
            <a:off x="475712" y="1692441"/>
            <a:ext cx="5949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606060"/>
                </a:solidFill>
                <a:latin typeface="IBM Plex Sans SemiBold"/>
                <a:ea typeface="IBM Plex Sans SemiBold"/>
                <a:cs typeface="IBM Plex Sans SemiBold"/>
                <a:sym typeface="IBM Plex Sans SemiBold"/>
              </a:rPr>
              <a:t>Operator's online office on the subscriber's smartphone. Always available. Always near.</a:t>
            </a:r>
            <a:endParaRPr/>
          </a:p>
        </p:txBody>
      </p:sp>
      <p:sp>
        <p:nvSpPr>
          <p:cNvPr id="225" name="Google Shape;225;p22"/>
          <p:cNvSpPr txBox="1"/>
          <p:nvPr/>
        </p:nvSpPr>
        <p:spPr>
          <a:xfrm>
            <a:off x="475712" y="2986378"/>
            <a:ext cx="6675900" cy="16317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Reduce the number of technical support calls.</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Change paid SMS to free PUSH notifications</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Sell any services and equipment to your customers through a mobile app</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Reduce accounts receivable</a:t>
            </a:r>
            <a:endParaRPr/>
          </a:p>
        </p:txBody>
      </p:sp>
      <p:pic>
        <p:nvPicPr>
          <p:cNvPr id="226" name="Google Shape;226;p22"/>
          <p:cNvPicPr preferRelativeResize="0"/>
          <p:nvPr/>
        </p:nvPicPr>
        <p:blipFill rotWithShape="1">
          <a:blip r:embed="rId4">
            <a:alphaModFix/>
          </a:blip>
          <a:srcRect b="0" l="0" r="0" t="0"/>
          <a:stretch/>
        </p:blipFill>
        <p:spPr>
          <a:xfrm>
            <a:off x="7692656" y="2001340"/>
            <a:ext cx="3796848" cy="3832784"/>
          </a:xfrm>
          <a:prstGeom prst="rect">
            <a:avLst/>
          </a:prstGeom>
          <a:noFill/>
          <a:ln>
            <a:noFill/>
          </a:ln>
        </p:spPr>
      </p:pic>
      <p:sp>
        <p:nvSpPr>
          <p:cNvPr id="227" name="Google Shape;227;p22"/>
          <p:cNvSpPr txBox="1"/>
          <p:nvPr/>
        </p:nvSpPr>
        <p:spPr>
          <a:xfrm>
            <a:off x="475712" y="5139701"/>
            <a:ext cx="5649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USE AS CONVENIENTLY:</a:t>
            </a:r>
            <a:endParaRPr/>
          </a:p>
        </p:txBody>
      </p:sp>
      <p:sp>
        <p:nvSpPr>
          <p:cNvPr id="228" name="Google Shape;228;p22"/>
          <p:cNvSpPr txBox="1"/>
          <p:nvPr/>
        </p:nvSpPr>
        <p:spPr>
          <a:xfrm>
            <a:off x="509401" y="5601366"/>
            <a:ext cx="5915463"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One-time payment</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Service model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34" name="Google Shape;234;p23"/>
          <p:cNvSpPr txBox="1"/>
          <p:nvPr/>
        </p:nvSpPr>
        <p:spPr>
          <a:xfrm>
            <a:off x="445969" y="299590"/>
            <a:ext cx="31566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Partners</a:t>
            </a:r>
            <a:endParaRPr/>
          </a:p>
        </p:txBody>
      </p:sp>
      <p:pic>
        <p:nvPicPr>
          <p:cNvPr id="235" name="Google Shape;235;p23"/>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236" name="Google Shape;236;p23"/>
          <p:cNvSpPr txBox="1"/>
          <p:nvPr/>
        </p:nvSpPr>
        <p:spPr>
          <a:xfrm>
            <a:off x="445971" y="1522045"/>
            <a:ext cx="47227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COMPLETED PROJECTS:</a:t>
            </a:r>
            <a:endParaRPr/>
          </a:p>
        </p:txBody>
      </p:sp>
      <p:sp>
        <p:nvSpPr>
          <p:cNvPr id="237" name="Google Shape;237;p23"/>
          <p:cNvSpPr txBox="1"/>
          <p:nvPr/>
        </p:nvSpPr>
        <p:spPr>
          <a:xfrm>
            <a:off x="445969" y="3626564"/>
            <a:ext cx="3712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Organization and maintenance of a television service: integration with billing, development of applications, branding, implementation of adaptive broadcasting technology, Catch Up and VOD services. Development of service applications:client account </a:t>
            </a:r>
            <a:r>
              <a:rPr lang="ru-RU" sz="1200">
                <a:solidFill>
                  <a:schemeClr val="dk1"/>
                </a:solidFill>
                <a:latin typeface="IBM Plex Sans Light"/>
                <a:ea typeface="IBM Plex Sans Light"/>
                <a:cs typeface="IBM Plex Sans Light"/>
                <a:sym typeface="IBM Plex Sans Light"/>
              </a:rPr>
              <a:t>manager</a:t>
            </a:r>
            <a:r>
              <a:rPr lang="ru-RU" sz="1200">
                <a:solidFill>
                  <a:schemeClr val="dk1"/>
                </a:solidFill>
                <a:latin typeface="IBM Plex Sans Light"/>
                <a:ea typeface="IBM Plex Sans Light"/>
                <a:cs typeface="IBM Plex Sans Light"/>
                <a:sym typeface="IBM Plex Sans Light"/>
              </a:rPr>
              <a:t> app, voice console.</a:t>
            </a:r>
            <a:endParaRPr/>
          </a:p>
        </p:txBody>
      </p:sp>
      <p:pic>
        <p:nvPicPr>
          <p:cNvPr id="238" name="Google Shape;238;p23"/>
          <p:cNvPicPr preferRelativeResize="0"/>
          <p:nvPr/>
        </p:nvPicPr>
        <p:blipFill rotWithShape="1">
          <a:blip r:embed="rId4">
            <a:alphaModFix/>
          </a:blip>
          <a:srcRect b="0" l="0" r="0" t="0"/>
          <a:stretch/>
        </p:blipFill>
        <p:spPr>
          <a:xfrm>
            <a:off x="8197516" y="2330325"/>
            <a:ext cx="2361848" cy="507567"/>
          </a:xfrm>
          <a:prstGeom prst="rect">
            <a:avLst/>
          </a:prstGeom>
          <a:noFill/>
          <a:ln>
            <a:noFill/>
          </a:ln>
        </p:spPr>
      </p:pic>
      <p:sp>
        <p:nvSpPr>
          <p:cNvPr id="239" name="Google Shape;239;p23"/>
          <p:cNvSpPr txBox="1"/>
          <p:nvPr/>
        </p:nvSpPr>
        <p:spPr>
          <a:xfrm>
            <a:off x="445971" y="3010983"/>
            <a:ext cx="3712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3200">
                <a:solidFill>
                  <a:srgbClr val="6AC0F3"/>
                </a:solidFill>
                <a:latin typeface="IBM Plex Sans"/>
                <a:ea typeface="IBM Plex Sans"/>
                <a:cs typeface="IBM Plex Sans"/>
                <a:sym typeface="IBM Plex Sans"/>
              </a:rPr>
              <a:t>200 000</a:t>
            </a:r>
            <a:r>
              <a:rPr b="1" lang="ru-RU" sz="2400">
                <a:solidFill>
                  <a:srgbClr val="202020"/>
                </a:solidFill>
                <a:latin typeface="IBM Plex Sans"/>
                <a:ea typeface="IBM Plex Sans"/>
                <a:cs typeface="IBM Plex Sans"/>
                <a:sym typeface="IBM Plex Sans"/>
              </a:rPr>
              <a:t> subscribers</a:t>
            </a:r>
            <a:endParaRPr/>
          </a:p>
        </p:txBody>
      </p:sp>
      <p:sp>
        <p:nvSpPr>
          <p:cNvPr id="240" name="Google Shape;240;p23"/>
          <p:cNvSpPr txBox="1"/>
          <p:nvPr/>
        </p:nvSpPr>
        <p:spPr>
          <a:xfrm>
            <a:off x="437719" y="5255365"/>
            <a:ext cx="4260300" cy="181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ru-RU" sz="2800">
                <a:solidFill>
                  <a:srgbClr val="606060"/>
                </a:solidFill>
                <a:latin typeface="IBM Plex Sans"/>
                <a:ea typeface="IBM Plex Sans"/>
                <a:cs typeface="IBM Plex Sans"/>
                <a:sym typeface="IBM Plex Sans"/>
              </a:rPr>
              <a:t>OVER 50</a:t>
            </a:r>
            <a:endParaRPr b="1" sz="2800">
              <a:solidFill>
                <a:srgbClr val="606060"/>
              </a:solidFill>
              <a:latin typeface="IBM Plex Sans"/>
              <a:ea typeface="IBM Plex Sans"/>
              <a:cs typeface="IBM Plex Sans"/>
              <a:sym typeface="IBM Plex Sans"/>
            </a:endParaRPr>
          </a:p>
          <a:p>
            <a:pPr indent="0" lvl="0" marL="0" marR="0" rtl="0" algn="l">
              <a:spcBef>
                <a:spcPts val="0"/>
              </a:spcBef>
              <a:spcAft>
                <a:spcPts val="0"/>
              </a:spcAft>
              <a:buClr>
                <a:schemeClr val="dk1"/>
              </a:buClr>
              <a:buSzPts val="1100"/>
              <a:buFont typeface="Arial"/>
              <a:buNone/>
            </a:pPr>
            <a:r>
              <a:rPr b="1" lang="ru-RU" sz="2800">
                <a:solidFill>
                  <a:srgbClr val="606060"/>
                </a:solidFill>
                <a:latin typeface="IBM Plex Sans"/>
                <a:ea typeface="IBM Plex Sans"/>
                <a:cs typeface="IBM Plex Sans"/>
                <a:sym typeface="IBM Plex Sans"/>
              </a:rPr>
              <a:t>REALIZED IMPLEMENTATIONS</a:t>
            </a:r>
            <a:endParaRPr b="1" sz="2800">
              <a:solidFill>
                <a:srgbClr val="606060"/>
              </a:solidFill>
              <a:latin typeface="IBM Plex Sans"/>
              <a:ea typeface="IBM Plex Sans"/>
              <a:cs typeface="IBM Plex Sans"/>
              <a:sym typeface="IBM Plex Sans"/>
            </a:endParaRPr>
          </a:p>
          <a:p>
            <a:pPr indent="0" lvl="0" marL="0" marR="0" rtl="0" algn="l">
              <a:spcBef>
                <a:spcPts val="0"/>
              </a:spcBef>
              <a:spcAft>
                <a:spcPts val="0"/>
              </a:spcAft>
              <a:buNone/>
            </a:pPr>
            <a:r>
              <a:t/>
            </a:r>
            <a:endParaRPr b="1" sz="2800">
              <a:solidFill>
                <a:srgbClr val="606060"/>
              </a:solidFill>
              <a:latin typeface="IBM Plex Sans"/>
              <a:ea typeface="IBM Plex Sans"/>
              <a:cs typeface="IBM Plex Sans"/>
              <a:sym typeface="IBM Plex Sans"/>
            </a:endParaRPr>
          </a:p>
        </p:txBody>
      </p:sp>
      <p:sp>
        <p:nvSpPr>
          <p:cNvPr id="241" name="Google Shape;241;p23"/>
          <p:cNvSpPr txBox="1"/>
          <p:nvPr/>
        </p:nvSpPr>
        <p:spPr>
          <a:xfrm>
            <a:off x="4297680" y="3008193"/>
            <a:ext cx="3712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3200">
                <a:solidFill>
                  <a:srgbClr val="6AC0F3"/>
                </a:solidFill>
                <a:latin typeface="IBM Plex Sans"/>
                <a:ea typeface="IBM Plex Sans"/>
                <a:cs typeface="IBM Plex Sans"/>
                <a:sym typeface="IBM Plex Sans"/>
              </a:rPr>
              <a:t>100 000</a:t>
            </a:r>
            <a:r>
              <a:rPr b="1" lang="ru-RU" sz="2400">
                <a:solidFill>
                  <a:srgbClr val="202020"/>
                </a:solidFill>
                <a:latin typeface="IBM Plex Sans"/>
                <a:ea typeface="IBM Plex Sans"/>
                <a:cs typeface="IBM Plex Sans"/>
                <a:sym typeface="IBM Plex Sans"/>
              </a:rPr>
              <a:t> subscribers</a:t>
            </a:r>
            <a:endParaRPr/>
          </a:p>
        </p:txBody>
      </p:sp>
      <p:sp>
        <p:nvSpPr>
          <p:cNvPr id="242" name="Google Shape;242;p23"/>
          <p:cNvSpPr txBox="1"/>
          <p:nvPr/>
        </p:nvSpPr>
        <p:spPr>
          <a:xfrm>
            <a:off x="8149389" y="3005403"/>
            <a:ext cx="3712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3200">
                <a:solidFill>
                  <a:srgbClr val="6AC0F3"/>
                </a:solidFill>
                <a:latin typeface="IBM Plex Sans"/>
                <a:ea typeface="IBM Plex Sans"/>
                <a:cs typeface="IBM Plex Sans"/>
                <a:sym typeface="IBM Plex Sans"/>
              </a:rPr>
              <a:t>500 000</a:t>
            </a:r>
            <a:r>
              <a:rPr b="1" lang="ru-RU" sz="2400">
                <a:solidFill>
                  <a:srgbClr val="202020"/>
                </a:solidFill>
                <a:latin typeface="IBM Plex Sans"/>
                <a:ea typeface="IBM Plex Sans"/>
                <a:cs typeface="IBM Plex Sans"/>
                <a:sym typeface="IBM Plex Sans"/>
              </a:rPr>
              <a:t> subscribers</a:t>
            </a:r>
            <a:endParaRPr/>
          </a:p>
        </p:txBody>
      </p:sp>
      <p:sp>
        <p:nvSpPr>
          <p:cNvPr id="243" name="Google Shape;243;p23"/>
          <p:cNvSpPr txBox="1"/>
          <p:nvPr/>
        </p:nvSpPr>
        <p:spPr>
          <a:xfrm>
            <a:off x="4297678" y="3626563"/>
            <a:ext cx="37122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Organization and maintenance of an interactive television service based on Peers.TV OTT-service: Online broadcasting, Catch UP, VOD. Provision of content services: weather forecast, EPG, collections, recommender system. Development of mobile applications: voice control "Vladlink Console", personal account "Vladlink".</a:t>
            </a:r>
            <a:endParaRPr/>
          </a:p>
        </p:txBody>
      </p:sp>
      <p:sp>
        <p:nvSpPr>
          <p:cNvPr id="244" name="Google Shape;244;p23"/>
          <p:cNvSpPr txBox="1"/>
          <p:nvPr/>
        </p:nvSpPr>
        <p:spPr>
          <a:xfrm>
            <a:off x="8149387" y="3626563"/>
            <a:ext cx="37122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Development and support of a special WEB-widget that allows you to watch TV online and recorded through a WEB-browser for the Cosmos TV company, Minsk, Republic of Belarus. The solution is based on specialized server software Peers.TV, which allows organizing an OTT service with Catch UP functions.</a:t>
            </a:r>
            <a:endParaRPr/>
          </a:p>
        </p:txBody>
      </p:sp>
      <p:pic>
        <p:nvPicPr>
          <p:cNvPr id="245" name="Google Shape;245;p23"/>
          <p:cNvPicPr preferRelativeResize="0"/>
          <p:nvPr/>
        </p:nvPicPr>
        <p:blipFill rotWithShape="1">
          <a:blip r:embed="rId5">
            <a:alphaModFix/>
          </a:blip>
          <a:srcRect b="0" l="0" r="0" t="0"/>
          <a:stretch/>
        </p:blipFill>
        <p:spPr>
          <a:xfrm>
            <a:off x="4963971" y="5477721"/>
            <a:ext cx="1583501" cy="500995"/>
          </a:xfrm>
          <a:prstGeom prst="rect">
            <a:avLst/>
          </a:prstGeom>
          <a:noFill/>
          <a:ln>
            <a:noFill/>
          </a:ln>
        </p:spPr>
      </p:pic>
      <p:pic>
        <p:nvPicPr>
          <p:cNvPr id="246" name="Google Shape;246;p23"/>
          <p:cNvPicPr preferRelativeResize="0"/>
          <p:nvPr/>
        </p:nvPicPr>
        <p:blipFill rotWithShape="1">
          <a:blip r:embed="rId6">
            <a:alphaModFix/>
          </a:blip>
          <a:srcRect b="0" l="0" r="0" t="0"/>
          <a:stretch/>
        </p:blipFill>
        <p:spPr>
          <a:xfrm>
            <a:off x="6813417" y="5611178"/>
            <a:ext cx="1263133" cy="709022"/>
          </a:xfrm>
          <a:prstGeom prst="rect">
            <a:avLst/>
          </a:prstGeom>
          <a:noFill/>
          <a:ln>
            <a:noFill/>
          </a:ln>
        </p:spPr>
      </p:pic>
      <p:pic>
        <p:nvPicPr>
          <p:cNvPr id="247" name="Google Shape;247;p23"/>
          <p:cNvPicPr preferRelativeResize="0"/>
          <p:nvPr/>
        </p:nvPicPr>
        <p:blipFill rotWithShape="1">
          <a:blip r:embed="rId7">
            <a:alphaModFix/>
          </a:blip>
          <a:srcRect b="0" l="0" r="0" t="0"/>
          <a:stretch/>
        </p:blipFill>
        <p:spPr>
          <a:xfrm>
            <a:off x="4422808" y="2350202"/>
            <a:ext cx="1919406" cy="483600"/>
          </a:xfrm>
          <a:prstGeom prst="rect">
            <a:avLst/>
          </a:prstGeom>
          <a:noFill/>
          <a:ln>
            <a:noFill/>
          </a:ln>
        </p:spPr>
      </p:pic>
      <p:pic>
        <p:nvPicPr>
          <p:cNvPr id="248" name="Google Shape;248;p23"/>
          <p:cNvPicPr preferRelativeResize="0"/>
          <p:nvPr/>
        </p:nvPicPr>
        <p:blipFill rotWithShape="1">
          <a:blip r:embed="rId8">
            <a:alphaModFix/>
          </a:blip>
          <a:srcRect b="0" l="0" r="0" t="0"/>
          <a:stretch/>
        </p:blipFill>
        <p:spPr>
          <a:xfrm>
            <a:off x="514211" y="2202016"/>
            <a:ext cx="2450369" cy="732239"/>
          </a:xfrm>
          <a:prstGeom prst="rect">
            <a:avLst/>
          </a:prstGeom>
          <a:noFill/>
          <a:ln>
            <a:noFill/>
          </a:ln>
        </p:spPr>
      </p:pic>
      <p:pic>
        <p:nvPicPr>
          <p:cNvPr id="249" name="Google Shape;249;p23"/>
          <p:cNvPicPr preferRelativeResize="0"/>
          <p:nvPr/>
        </p:nvPicPr>
        <p:blipFill rotWithShape="1">
          <a:blip r:embed="rId9">
            <a:alphaModFix/>
          </a:blip>
          <a:srcRect b="0" l="0" r="0" t="0"/>
          <a:stretch/>
        </p:blipFill>
        <p:spPr>
          <a:xfrm>
            <a:off x="8342495" y="5584129"/>
            <a:ext cx="1059201" cy="744383"/>
          </a:xfrm>
          <a:prstGeom prst="rect">
            <a:avLst/>
          </a:prstGeom>
          <a:noFill/>
          <a:ln>
            <a:noFill/>
          </a:ln>
        </p:spPr>
      </p:pic>
      <p:pic>
        <p:nvPicPr>
          <p:cNvPr id="250" name="Google Shape;250;p23"/>
          <p:cNvPicPr preferRelativeResize="0"/>
          <p:nvPr/>
        </p:nvPicPr>
        <p:blipFill rotWithShape="1">
          <a:blip r:embed="rId10">
            <a:alphaModFix/>
          </a:blip>
          <a:srcRect b="0" l="0" r="0" t="0"/>
          <a:stretch/>
        </p:blipFill>
        <p:spPr>
          <a:xfrm>
            <a:off x="5048250" y="6006725"/>
            <a:ext cx="1499222" cy="313474"/>
          </a:xfrm>
          <a:prstGeom prst="rect">
            <a:avLst/>
          </a:prstGeom>
          <a:noFill/>
          <a:ln>
            <a:noFill/>
          </a:ln>
        </p:spPr>
      </p:pic>
      <p:pic>
        <p:nvPicPr>
          <p:cNvPr id="251" name="Google Shape;251;p23"/>
          <p:cNvPicPr preferRelativeResize="0"/>
          <p:nvPr/>
        </p:nvPicPr>
        <p:blipFill rotWithShape="1">
          <a:blip r:embed="rId11">
            <a:alphaModFix/>
          </a:blip>
          <a:srcRect b="0" l="0" r="0" t="0"/>
          <a:stretch/>
        </p:blipFill>
        <p:spPr>
          <a:xfrm>
            <a:off x="9667641" y="5545494"/>
            <a:ext cx="1285861" cy="5585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4"/>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57" name="Google Shape;257;p24"/>
          <p:cNvSpPr txBox="1"/>
          <p:nvPr/>
        </p:nvSpPr>
        <p:spPr>
          <a:xfrm>
            <a:off x="445969" y="301883"/>
            <a:ext cx="250260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ByteFog</a:t>
            </a:r>
            <a:endParaRPr sz="4800">
              <a:solidFill>
                <a:schemeClr val="lt1"/>
              </a:solidFill>
              <a:latin typeface="IBM Plex Sans Medium"/>
              <a:ea typeface="IBM Plex Sans Medium"/>
              <a:cs typeface="IBM Plex Sans Medium"/>
              <a:sym typeface="IBM Plex Sans Medium"/>
            </a:endParaRPr>
          </a:p>
        </p:txBody>
      </p:sp>
      <p:pic>
        <p:nvPicPr>
          <p:cNvPr id="258" name="Google Shape;258;p24"/>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259" name="Google Shape;259;p24"/>
          <p:cNvSpPr txBox="1"/>
          <p:nvPr/>
        </p:nvSpPr>
        <p:spPr>
          <a:xfrm>
            <a:off x="445971" y="1661132"/>
            <a:ext cx="56500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Why</a:t>
            </a:r>
            <a:r>
              <a:rPr b="1" lang="ru-RU" sz="2400" cap="none">
                <a:solidFill>
                  <a:srgbClr val="202020"/>
                </a:solidFill>
                <a:latin typeface="IBM Plex Sans"/>
                <a:ea typeface="IBM Plex Sans"/>
                <a:cs typeface="IBM Plex Sans"/>
                <a:sym typeface="IBM Plex Sans"/>
              </a:rPr>
              <a:t> BYTEFOG?</a:t>
            </a:r>
            <a:endParaRPr b="1" sz="2400" cap="none">
              <a:solidFill>
                <a:srgbClr val="202020"/>
              </a:solidFill>
              <a:latin typeface="IBM Plex Sans"/>
              <a:ea typeface="IBM Plex Sans"/>
              <a:cs typeface="IBM Plex Sans"/>
              <a:sym typeface="IBM Plex Sans"/>
            </a:endParaRPr>
          </a:p>
        </p:txBody>
      </p:sp>
      <p:sp>
        <p:nvSpPr>
          <p:cNvPr id="260" name="Google Shape;260;p24"/>
          <p:cNvSpPr txBox="1"/>
          <p:nvPr/>
        </p:nvSpPr>
        <p:spPr>
          <a:xfrm>
            <a:off x="7912066" y="2122797"/>
            <a:ext cx="3949500" cy="347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02020"/>
                </a:solidFill>
                <a:latin typeface="IBM Plex Sans SemiBold"/>
                <a:ea typeface="IBM Plex Sans SemiBold"/>
                <a:cs typeface="IBM Plex Sans SemiBold"/>
                <a:sym typeface="IBM Plex Sans SemiBold"/>
              </a:rPr>
              <a:t>ByteFog — </a:t>
            </a:r>
            <a:r>
              <a:rPr lang="ru-RU" sz="2000">
                <a:solidFill>
                  <a:srgbClr val="202020"/>
                </a:solidFill>
                <a:latin typeface="IBM Plex Sans SemiBold"/>
                <a:ea typeface="IBM Plex Sans SemiBold"/>
                <a:cs typeface="IBM Plex Sans SemiBold"/>
                <a:sym typeface="IBM Plex Sans SemiBold"/>
              </a:rPr>
              <a:t>a technology that allows you to significantly reduce the cost of delivering video content to your users when organizing broadcasts of any scale. The development allows user devices to exchange content among themselves, thus effectively reducing traffic consumption from CDN.</a:t>
            </a:r>
            <a:endParaRPr/>
          </a:p>
        </p:txBody>
      </p:sp>
      <p:sp>
        <p:nvSpPr>
          <p:cNvPr id="261" name="Google Shape;261;p24"/>
          <p:cNvSpPr txBox="1"/>
          <p:nvPr/>
        </p:nvSpPr>
        <p:spPr>
          <a:xfrm>
            <a:off x="4676674" y="3298205"/>
            <a:ext cx="28386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Supports: browsers, phones, tablets, set-top boxes and smart TVs</a:t>
            </a:r>
            <a:endParaRPr/>
          </a:p>
        </p:txBody>
      </p:sp>
      <p:sp>
        <p:nvSpPr>
          <p:cNvPr id="262" name="Google Shape;262;p24"/>
          <p:cNvSpPr txBox="1"/>
          <p:nvPr/>
        </p:nvSpPr>
        <p:spPr>
          <a:xfrm>
            <a:off x="445969" y="3292872"/>
            <a:ext cx="1825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System based on p2p technologies</a:t>
            </a:r>
            <a:endParaRPr/>
          </a:p>
        </p:txBody>
      </p:sp>
      <p:sp>
        <p:nvSpPr>
          <p:cNvPr id="263" name="Google Shape;263;p24"/>
          <p:cNvSpPr txBox="1"/>
          <p:nvPr/>
        </p:nvSpPr>
        <p:spPr>
          <a:xfrm>
            <a:off x="2597726" y="3292875"/>
            <a:ext cx="19218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С</a:t>
            </a:r>
            <a:r>
              <a:rPr lang="ru-RU" sz="1600">
                <a:solidFill>
                  <a:schemeClr val="dk1"/>
                </a:solidFill>
                <a:latin typeface="IBM Plex Sans SemiBold"/>
                <a:ea typeface="IBM Plex Sans SemiBold"/>
                <a:cs typeface="IBM Plex Sans SemiBold"/>
                <a:sym typeface="IBM Plex Sans SemiBold"/>
              </a:rPr>
              <a:t>Reduces traffic load by up to 60%</a:t>
            </a:r>
            <a:endParaRPr/>
          </a:p>
        </p:txBody>
      </p:sp>
      <p:pic>
        <p:nvPicPr>
          <p:cNvPr id="264" name="Google Shape;264;p24"/>
          <p:cNvPicPr preferRelativeResize="0"/>
          <p:nvPr/>
        </p:nvPicPr>
        <p:blipFill rotWithShape="1">
          <a:blip r:embed="rId4">
            <a:alphaModFix/>
          </a:blip>
          <a:srcRect b="0" l="0" r="0" t="0"/>
          <a:stretch/>
        </p:blipFill>
        <p:spPr>
          <a:xfrm>
            <a:off x="540384" y="2283705"/>
            <a:ext cx="916492" cy="911886"/>
          </a:xfrm>
          <a:prstGeom prst="rect">
            <a:avLst/>
          </a:prstGeom>
          <a:noFill/>
          <a:ln>
            <a:noFill/>
          </a:ln>
        </p:spPr>
      </p:pic>
      <p:pic>
        <p:nvPicPr>
          <p:cNvPr id="265" name="Google Shape;265;p24"/>
          <p:cNvPicPr preferRelativeResize="0"/>
          <p:nvPr/>
        </p:nvPicPr>
        <p:blipFill rotWithShape="1">
          <a:blip r:embed="rId5">
            <a:alphaModFix/>
          </a:blip>
          <a:srcRect b="0" l="0" r="0" t="0"/>
          <a:stretch/>
        </p:blipFill>
        <p:spPr>
          <a:xfrm>
            <a:off x="2629802" y="2283705"/>
            <a:ext cx="1172178" cy="922678"/>
          </a:xfrm>
          <a:prstGeom prst="rect">
            <a:avLst/>
          </a:prstGeom>
          <a:noFill/>
          <a:ln>
            <a:noFill/>
          </a:ln>
        </p:spPr>
      </p:pic>
      <p:pic>
        <p:nvPicPr>
          <p:cNvPr id="266" name="Google Shape;266;p24"/>
          <p:cNvPicPr preferRelativeResize="0"/>
          <p:nvPr/>
        </p:nvPicPr>
        <p:blipFill rotWithShape="1">
          <a:blip r:embed="rId6">
            <a:alphaModFix/>
          </a:blip>
          <a:srcRect b="0" l="0" r="0" t="0"/>
          <a:stretch/>
        </p:blipFill>
        <p:spPr>
          <a:xfrm>
            <a:off x="4751335" y="2283705"/>
            <a:ext cx="1081572" cy="925089"/>
          </a:xfrm>
          <a:prstGeom prst="rect">
            <a:avLst/>
          </a:prstGeom>
          <a:noFill/>
          <a:ln>
            <a:noFill/>
          </a:ln>
        </p:spPr>
      </p:pic>
      <p:sp>
        <p:nvSpPr>
          <p:cNvPr id="267" name="Google Shape;267;p24"/>
          <p:cNvSpPr txBox="1"/>
          <p:nvPr/>
        </p:nvSpPr>
        <p:spPr>
          <a:xfrm>
            <a:off x="445969" y="5471679"/>
            <a:ext cx="1921846" cy="830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Has no restrictions with DRM</a:t>
            </a:r>
            <a:endParaRPr/>
          </a:p>
        </p:txBody>
      </p:sp>
      <p:sp>
        <p:nvSpPr>
          <p:cNvPr id="268" name="Google Shape;268;p24"/>
          <p:cNvSpPr txBox="1"/>
          <p:nvPr/>
        </p:nvSpPr>
        <p:spPr>
          <a:xfrm>
            <a:off x="2597716" y="5471679"/>
            <a:ext cx="2917559" cy="830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Low resource consumption on mobile devices (no more than 5%)</a:t>
            </a:r>
            <a:endParaRPr/>
          </a:p>
        </p:txBody>
      </p:sp>
      <p:pic>
        <p:nvPicPr>
          <p:cNvPr id="269" name="Google Shape;269;p24"/>
          <p:cNvPicPr preferRelativeResize="0"/>
          <p:nvPr/>
        </p:nvPicPr>
        <p:blipFill rotWithShape="1">
          <a:blip r:embed="rId7">
            <a:alphaModFix/>
          </a:blip>
          <a:srcRect b="0" l="0" r="0" t="0"/>
          <a:stretch/>
        </p:blipFill>
        <p:spPr>
          <a:xfrm>
            <a:off x="2686395" y="4472137"/>
            <a:ext cx="1287369" cy="911886"/>
          </a:xfrm>
          <a:prstGeom prst="rect">
            <a:avLst/>
          </a:prstGeom>
          <a:noFill/>
          <a:ln>
            <a:noFill/>
          </a:ln>
        </p:spPr>
      </p:pic>
      <p:pic>
        <p:nvPicPr>
          <p:cNvPr id="270" name="Google Shape;270;p24"/>
          <p:cNvPicPr preferRelativeResize="0"/>
          <p:nvPr/>
        </p:nvPicPr>
        <p:blipFill rotWithShape="1">
          <a:blip r:embed="rId8">
            <a:alphaModFix/>
          </a:blip>
          <a:srcRect b="0" l="0" r="0" t="0"/>
          <a:stretch/>
        </p:blipFill>
        <p:spPr>
          <a:xfrm>
            <a:off x="392917" y="4400501"/>
            <a:ext cx="1044659" cy="10551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25"/>
          <p:cNvPicPr preferRelativeResize="0"/>
          <p:nvPr/>
        </p:nvPicPr>
        <p:blipFill rotWithShape="1">
          <a:blip r:embed="rId3">
            <a:alphaModFix/>
          </a:blip>
          <a:srcRect b="0" l="0" r="0" t="0"/>
          <a:stretch/>
        </p:blipFill>
        <p:spPr>
          <a:xfrm>
            <a:off x="6557194" y="1439124"/>
            <a:ext cx="5634806" cy="5418876"/>
          </a:xfrm>
          <a:prstGeom prst="rect">
            <a:avLst/>
          </a:prstGeom>
          <a:noFill/>
          <a:ln>
            <a:noFill/>
          </a:ln>
        </p:spPr>
      </p:pic>
      <p:sp>
        <p:nvSpPr>
          <p:cNvPr id="276" name="Google Shape;276;p25"/>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77" name="Google Shape;277;p25"/>
          <p:cNvSpPr txBox="1"/>
          <p:nvPr/>
        </p:nvSpPr>
        <p:spPr>
          <a:xfrm>
            <a:off x="445969" y="301883"/>
            <a:ext cx="188545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DRON</a:t>
            </a:r>
            <a:endParaRPr sz="4800">
              <a:solidFill>
                <a:schemeClr val="lt1"/>
              </a:solidFill>
              <a:latin typeface="IBM Plex Sans Medium"/>
              <a:ea typeface="IBM Plex Sans Medium"/>
              <a:cs typeface="IBM Plex Sans Medium"/>
              <a:sym typeface="IBM Plex Sans Medium"/>
            </a:endParaRPr>
          </a:p>
        </p:txBody>
      </p:sp>
      <p:pic>
        <p:nvPicPr>
          <p:cNvPr id="278" name="Google Shape;278;p25"/>
          <p:cNvPicPr preferRelativeResize="0"/>
          <p:nvPr/>
        </p:nvPicPr>
        <p:blipFill rotWithShape="1">
          <a:blip r:embed="rId4">
            <a:alphaModFix/>
          </a:blip>
          <a:srcRect b="0" l="0" r="0" t="0"/>
          <a:stretch/>
        </p:blipFill>
        <p:spPr>
          <a:xfrm>
            <a:off x="10626291" y="6232848"/>
            <a:ext cx="1235241" cy="279859"/>
          </a:xfrm>
          <a:prstGeom prst="rect">
            <a:avLst/>
          </a:prstGeom>
          <a:noFill/>
          <a:ln>
            <a:noFill/>
          </a:ln>
        </p:spPr>
      </p:pic>
      <p:sp>
        <p:nvSpPr>
          <p:cNvPr id="279" name="Google Shape;279;p25"/>
          <p:cNvSpPr txBox="1"/>
          <p:nvPr/>
        </p:nvSpPr>
        <p:spPr>
          <a:xfrm>
            <a:off x="445971" y="1661132"/>
            <a:ext cx="30865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WHAT IS A DRON?</a:t>
            </a:r>
            <a:endParaRPr b="1" sz="2400" cap="none">
              <a:solidFill>
                <a:srgbClr val="202020"/>
              </a:solidFill>
              <a:latin typeface="IBM Plex Sans"/>
              <a:ea typeface="IBM Plex Sans"/>
              <a:cs typeface="IBM Plex Sans"/>
              <a:sym typeface="IBM Plex Sans"/>
            </a:endParaRPr>
          </a:p>
        </p:txBody>
      </p:sp>
      <p:sp>
        <p:nvSpPr>
          <p:cNvPr id="280" name="Google Shape;280;p25"/>
          <p:cNvSpPr txBox="1"/>
          <p:nvPr/>
        </p:nvSpPr>
        <p:spPr>
          <a:xfrm>
            <a:off x="445969" y="2139420"/>
            <a:ext cx="5897100" cy="350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rgbClr val="6AC0F3"/>
                </a:solidFill>
                <a:latin typeface="IBM Plex Sans SemiBold"/>
                <a:ea typeface="IBM Plex Sans SemiBold"/>
                <a:cs typeface="IBM Plex Sans SemiBold"/>
                <a:sym typeface="IBM Plex Sans SemiBold"/>
              </a:rPr>
              <a:t>DRON</a:t>
            </a:r>
            <a:r>
              <a:rPr lang="ru-RU" sz="1600">
                <a:solidFill>
                  <a:srgbClr val="202020"/>
                </a:solidFill>
                <a:latin typeface="IBM Plex Sans SemiBold"/>
                <a:ea typeface="IBM Plex Sans SemiBold"/>
                <a:cs typeface="IBM Plex Sans SemiBold"/>
                <a:sym typeface="IBM Plex Sans SemiBold"/>
              </a:rPr>
              <a:t> — </a:t>
            </a:r>
            <a:r>
              <a:rPr lang="ru-RU" sz="1600">
                <a:solidFill>
                  <a:srgbClr val="202020"/>
                </a:solidFill>
                <a:latin typeface="IBM Plex Sans SemiBold"/>
                <a:ea typeface="IBM Plex Sans SemiBold"/>
                <a:cs typeface="IBM Plex Sans SemiBold"/>
                <a:sym typeface="IBM Plex Sans SemiBold"/>
              </a:rPr>
              <a:t>is a system for advertising on digital panels Outdoor and Indoor.</a:t>
            </a:r>
            <a:endParaRPr/>
          </a:p>
          <a:p>
            <a:pPr indent="0" lvl="0" marL="0" marR="0" rtl="0" algn="l">
              <a:spcBef>
                <a:spcPts val="1200"/>
              </a:spcBef>
              <a:spcAft>
                <a:spcPts val="0"/>
              </a:spcAft>
              <a:buNone/>
            </a:pPr>
            <a:r>
              <a:rPr lang="ru-RU" sz="1600">
                <a:solidFill>
                  <a:srgbClr val="202020"/>
                </a:solidFill>
                <a:latin typeface="IBM Plex Sans SemiBold"/>
                <a:ea typeface="IBM Plex Sans SemiBold"/>
                <a:cs typeface="IBM Plex Sans SemiBold"/>
                <a:sym typeface="IBM Plex Sans SemiBold"/>
              </a:rPr>
              <a:t>The advertiser pays for displaying advertising and information materials, which is carried out on digital panels connected to the system.</a:t>
            </a:r>
            <a:endParaRPr/>
          </a:p>
          <a:p>
            <a:pPr indent="0" lvl="0" marL="0" marR="0" rtl="0" algn="l">
              <a:spcBef>
                <a:spcPts val="1200"/>
              </a:spcBef>
              <a:spcAft>
                <a:spcPts val="0"/>
              </a:spcAft>
              <a:buNone/>
            </a:pPr>
            <a:r>
              <a:rPr lang="ru-RU" sz="1600">
                <a:solidFill>
                  <a:srgbClr val="202020"/>
                </a:solidFill>
                <a:latin typeface="IBM Plex Sans SemiBold"/>
                <a:ea typeface="IBM Plex Sans SemiBold"/>
                <a:cs typeface="IBM Plex Sans SemiBold"/>
                <a:sym typeface="IBM Plex Sans SemiBold"/>
              </a:rPr>
              <a:t>The cost of display in the system is not fixed, but is determined as a result of bidding between advertisers.</a:t>
            </a:r>
            <a:endParaRPr/>
          </a:p>
          <a:p>
            <a:pPr indent="0" lvl="0" marL="0" marR="0" rtl="0" algn="l">
              <a:spcBef>
                <a:spcPts val="1200"/>
              </a:spcBef>
              <a:spcAft>
                <a:spcPts val="0"/>
              </a:spcAft>
              <a:buNone/>
            </a:pPr>
            <a:r>
              <a:rPr lang="ru-RU" sz="1600">
                <a:solidFill>
                  <a:srgbClr val="606060"/>
                </a:solidFill>
                <a:latin typeface="IBM Plex Sans SemiBold"/>
                <a:ea typeface="IBM Plex Sans SemiBold"/>
                <a:cs typeface="IBM Plex Sans SemiBold"/>
                <a:sym typeface="IBM Plex Sans SemiBold"/>
              </a:rPr>
              <a:t>The maximum possible bid per impression is determined by Advertisers. The rates in the system can be applied both to a specific panel and to a group, but bidding occurs for each impression for each panel. Also, rates may vary by time of 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86" name="Google Shape;286;p26"/>
          <p:cNvSpPr txBox="1"/>
          <p:nvPr/>
        </p:nvSpPr>
        <p:spPr>
          <a:xfrm>
            <a:off x="445969" y="301883"/>
            <a:ext cx="297549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Movix Pro</a:t>
            </a:r>
            <a:endParaRPr sz="4800">
              <a:solidFill>
                <a:schemeClr val="lt1"/>
              </a:solidFill>
              <a:latin typeface="IBM Plex Sans Medium"/>
              <a:ea typeface="IBM Plex Sans Medium"/>
              <a:cs typeface="IBM Plex Sans Medium"/>
              <a:sym typeface="IBM Plex Sans Medium"/>
            </a:endParaRPr>
          </a:p>
        </p:txBody>
      </p:sp>
      <p:pic>
        <p:nvPicPr>
          <p:cNvPr id="287" name="Google Shape;287;p26"/>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288" name="Google Shape;288;p26"/>
          <p:cNvSpPr txBox="1"/>
          <p:nvPr/>
        </p:nvSpPr>
        <p:spPr>
          <a:xfrm>
            <a:off x="445971" y="2110505"/>
            <a:ext cx="39527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WHAT IS MOVIX PRO?</a:t>
            </a:r>
            <a:endParaRPr b="1" sz="2400" cap="none">
              <a:solidFill>
                <a:srgbClr val="202020"/>
              </a:solidFill>
              <a:latin typeface="IBM Plex Sans"/>
              <a:ea typeface="IBM Plex Sans"/>
              <a:cs typeface="IBM Plex Sans"/>
              <a:sym typeface="IBM Plex Sans"/>
            </a:endParaRPr>
          </a:p>
        </p:txBody>
      </p:sp>
      <p:sp>
        <p:nvSpPr>
          <p:cNvPr id="289" name="Google Shape;289;p26"/>
          <p:cNvSpPr txBox="1"/>
          <p:nvPr/>
        </p:nvSpPr>
        <p:spPr>
          <a:xfrm>
            <a:off x="445969" y="2588793"/>
            <a:ext cx="5649900" cy="270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6AC0F3"/>
                </a:solidFill>
                <a:latin typeface="IBM Plex Sans SemiBold"/>
                <a:ea typeface="IBM Plex Sans SemiBold"/>
                <a:cs typeface="IBM Plex Sans SemiBold"/>
                <a:sym typeface="IBM Plex Sans SemiBold"/>
              </a:rPr>
              <a:t>MOVIX PRO </a:t>
            </a:r>
            <a:r>
              <a:rPr lang="ru-RU" sz="2000">
                <a:solidFill>
                  <a:srgbClr val="202020"/>
                </a:solidFill>
                <a:latin typeface="IBM Plex Sans SemiBold"/>
                <a:ea typeface="IBM Plex Sans SemiBold"/>
                <a:cs typeface="IBM Plex Sans SemiBold"/>
                <a:sym typeface="IBM Plex Sans SemiBold"/>
              </a:rPr>
              <a:t>— </a:t>
            </a:r>
            <a:r>
              <a:rPr lang="ru-RU" sz="2000">
                <a:solidFill>
                  <a:srgbClr val="202020"/>
                </a:solidFill>
                <a:latin typeface="IBM Plex Sans SemiBold"/>
                <a:ea typeface="IBM Plex Sans SemiBold"/>
                <a:cs typeface="IBM Plex Sans SemiBold"/>
                <a:sym typeface="IBM Plex Sans SemiBold"/>
              </a:rPr>
              <a:t>the flagship product of ER-Telecom (included in the TOP 5 telecom companies in Russia, Dom.ru brand).</a:t>
            </a:r>
            <a:endParaRPr sz="2000">
              <a:solidFill>
                <a:srgbClr val="202020"/>
              </a:solidFill>
              <a:latin typeface="IBM Plex Sans SemiBold"/>
              <a:ea typeface="IBM Plex Sans SemiBold"/>
              <a:cs typeface="IBM Plex Sans SemiBold"/>
              <a:sym typeface="IBM Plex Sans SemiBold"/>
            </a:endParaRPr>
          </a:p>
          <a:p>
            <a:pPr indent="0" lvl="0" marL="0" marR="0" rtl="0" algn="l">
              <a:spcBef>
                <a:spcPts val="0"/>
              </a:spcBef>
              <a:spcAft>
                <a:spcPts val="0"/>
              </a:spcAft>
              <a:buClr>
                <a:schemeClr val="dk1"/>
              </a:buClr>
              <a:buSzPts val="1100"/>
              <a:buFont typeface="Arial"/>
              <a:buNone/>
            </a:pPr>
            <a:r>
              <a:rPr lang="ru-RU" sz="2000">
                <a:solidFill>
                  <a:srgbClr val="202020"/>
                </a:solidFill>
                <a:latin typeface="IBM Plex Sans SemiBold"/>
                <a:ea typeface="IBM Plex Sans SemiBold"/>
                <a:cs typeface="IBM Plex Sans SemiBold"/>
                <a:sym typeface="IBM Plex Sans SemiBold"/>
              </a:rPr>
              <a:t>It is part of the Movix ecosystem.</a:t>
            </a:r>
            <a:endParaRPr sz="2000">
              <a:solidFill>
                <a:srgbClr val="202020"/>
              </a:solidFill>
              <a:latin typeface="IBM Plex Sans SemiBold"/>
              <a:ea typeface="IBM Plex Sans SemiBold"/>
              <a:cs typeface="IBM Plex Sans SemiBold"/>
              <a:sym typeface="IBM Plex Sans SemiBold"/>
            </a:endParaRPr>
          </a:p>
          <a:p>
            <a:pPr indent="0" lvl="0" marL="0" marR="0" rtl="0" algn="l">
              <a:spcBef>
                <a:spcPts val="0"/>
              </a:spcBef>
              <a:spcAft>
                <a:spcPts val="0"/>
              </a:spcAft>
              <a:buClr>
                <a:schemeClr val="dk1"/>
              </a:buClr>
              <a:buSzPts val="1100"/>
              <a:buFont typeface="Arial"/>
              <a:buNone/>
            </a:pPr>
            <a:r>
              <a:rPr lang="ru-RU" sz="2000">
                <a:solidFill>
                  <a:srgbClr val="202020"/>
                </a:solidFill>
                <a:latin typeface="IBM Plex Sans SemiBold"/>
                <a:ea typeface="IBM Plex Sans SemiBold"/>
                <a:cs typeface="IBM Plex Sans SemiBold"/>
                <a:sym typeface="IBM Plex Sans SemiBold"/>
              </a:rPr>
              <a:t>Android set-top box for which we have developed a launcher.</a:t>
            </a:r>
            <a:endParaRPr sz="2000">
              <a:solidFill>
                <a:srgbClr val="202020"/>
              </a:solidFill>
              <a:latin typeface="IBM Plex Sans SemiBold"/>
              <a:ea typeface="IBM Plex Sans SemiBold"/>
              <a:cs typeface="IBM Plex Sans SemiBold"/>
              <a:sym typeface="IBM Plex Sans SemiBold"/>
            </a:endParaRPr>
          </a:p>
          <a:p>
            <a:pPr indent="0" lvl="0" marL="0" marR="0" rtl="0" algn="l">
              <a:spcBef>
                <a:spcPts val="0"/>
              </a:spcBef>
              <a:spcAft>
                <a:spcPts val="0"/>
              </a:spcAft>
              <a:buNone/>
            </a:pPr>
            <a:r>
              <a:t/>
            </a:r>
            <a:endParaRPr sz="2000">
              <a:solidFill>
                <a:srgbClr val="202020"/>
              </a:solidFill>
              <a:latin typeface="IBM Plex Sans SemiBold"/>
              <a:ea typeface="IBM Plex Sans SemiBold"/>
              <a:cs typeface="IBM Plex Sans SemiBold"/>
              <a:sym typeface="IBM Plex Sans SemiBold"/>
            </a:endParaRPr>
          </a:p>
          <a:p>
            <a:pPr indent="0" lvl="0" marL="0" marR="0" rtl="0" algn="l">
              <a:spcBef>
                <a:spcPts val="1200"/>
              </a:spcBef>
              <a:spcAft>
                <a:spcPts val="0"/>
              </a:spcAft>
              <a:buNone/>
            </a:pPr>
            <a:r>
              <a:t/>
            </a:r>
            <a:endParaRPr sz="2000">
              <a:solidFill>
                <a:schemeClr val="dk1"/>
              </a:solidFill>
              <a:latin typeface="IBM Plex Sans"/>
              <a:ea typeface="IBM Plex Sans"/>
              <a:cs typeface="IBM Plex Sans"/>
              <a:sym typeface="IBM Plex Sans"/>
            </a:endParaRPr>
          </a:p>
        </p:txBody>
      </p:sp>
      <p:pic>
        <p:nvPicPr>
          <p:cNvPr id="290" name="Google Shape;290;p26"/>
          <p:cNvPicPr preferRelativeResize="0"/>
          <p:nvPr/>
        </p:nvPicPr>
        <p:blipFill rotWithShape="1">
          <a:blip r:embed="rId4">
            <a:alphaModFix/>
          </a:blip>
          <a:srcRect b="0" l="0" r="0" t="0"/>
          <a:stretch/>
        </p:blipFill>
        <p:spPr>
          <a:xfrm>
            <a:off x="6960479" y="2186891"/>
            <a:ext cx="4747049" cy="32990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7"/>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96" name="Google Shape;296;p27"/>
          <p:cNvSpPr txBox="1"/>
          <p:nvPr/>
        </p:nvSpPr>
        <p:spPr>
          <a:xfrm>
            <a:off x="445975" y="301875"/>
            <a:ext cx="5649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Web-site</a:t>
            </a:r>
            <a:r>
              <a:rPr lang="ru-RU" sz="4800">
                <a:solidFill>
                  <a:schemeClr val="lt1"/>
                </a:solidFill>
                <a:latin typeface="IBM Plex Sans Medium"/>
                <a:ea typeface="IBM Plex Sans Medium"/>
                <a:cs typeface="IBM Plex Sans Medium"/>
                <a:sym typeface="IBM Plex Sans Medium"/>
              </a:rPr>
              <a:t> Movix.ru</a:t>
            </a:r>
            <a:endParaRPr sz="4800">
              <a:solidFill>
                <a:schemeClr val="lt1"/>
              </a:solidFill>
              <a:latin typeface="IBM Plex Sans Medium"/>
              <a:ea typeface="IBM Plex Sans Medium"/>
              <a:cs typeface="IBM Plex Sans Medium"/>
              <a:sym typeface="IBM Plex Sans Medium"/>
            </a:endParaRPr>
          </a:p>
        </p:txBody>
      </p:sp>
      <p:pic>
        <p:nvPicPr>
          <p:cNvPr id="297" name="Google Shape;297;p27"/>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298" name="Google Shape;298;p27"/>
          <p:cNvSpPr txBox="1"/>
          <p:nvPr/>
        </p:nvSpPr>
        <p:spPr>
          <a:xfrm>
            <a:off x="445969" y="1994773"/>
            <a:ext cx="4358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MOVIX.RU AND MOVIX.PRO FEATURES:</a:t>
            </a:r>
            <a:endParaRPr/>
          </a:p>
        </p:txBody>
      </p:sp>
      <p:sp>
        <p:nvSpPr>
          <p:cNvPr id="299" name="Google Shape;299;p27"/>
          <p:cNvSpPr txBox="1"/>
          <p:nvPr/>
        </p:nvSpPr>
        <p:spPr>
          <a:xfrm>
            <a:off x="445969" y="2963512"/>
            <a:ext cx="5649900" cy="31707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Modern technologies in development</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Support for all major broadcast formats (Multicast, HLS, DASH)</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Android TV </a:t>
            </a:r>
            <a:endParaRPr b="1" sz="2000">
              <a:solidFill>
                <a:srgbClr val="202020"/>
              </a:solidFill>
              <a:latin typeface="IBM Plex Sans"/>
              <a:ea typeface="IBM Plex Sans"/>
              <a:cs typeface="IBM Plex Sans"/>
              <a:sym typeface="IBM Plex Sans"/>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4K content</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Purchase, subscription and rental of content</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Archive of programs</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App Store</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Recommendation system</a:t>
            </a:r>
            <a:endParaRPr/>
          </a:p>
        </p:txBody>
      </p:sp>
      <p:pic>
        <p:nvPicPr>
          <p:cNvPr id="300" name="Google Shape;300;p27"/>
          <p:cNvPicPr preferRelativeResize="0"/>
          <p:nvPr/>
        </p:nvPicPr>
        <p:blipFill rotWithShape="1">
          <a:blip r:embed="rId4">
            <a:alphaModFix/>
          </a:blip>
          <a:srcRect b="0" l="0" r="0" t="0"/>
          <a:stretch/>
        </p:blipFill>
        <p:spPr>
          <a:xfrm>
            <a:off x="6832522" y="2410272"/>
            <a:ext cx="5029010" cy="28523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8"/>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306" name="Google Shape;306;p28"/>
          <p:cNvSpPr txBox="1"/>
          <p:nvPr/>
        </p:nvSpPr>
        <p:spPr>
          <a:xfrm>
            <a:off x="445969" y="301883"/>
            <a:ext cx="549701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"Smart" services</a:t>
            </a:r>
            <a:endParaRPr/>
          </a:p>
        </p:txBody>
      </p:sp>
      <p:pic>
        <p:nvPicPr>
          <p:cNvPr id="307" name="Google Shape;307;p28"/>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308" name="Google Shape;308;p28"/>
          <p:cNvSpPr txBox="1"/>
          <p:nvPr/>
        </p:nvSpPr>
        <p:spPr>
          <a:xfrm>
            <a:off x="1836208" y="2589455"/>
            <a:ext cx="28320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MY HOUSE</a:t>
            </a:r>
            <a:endParaRPr b="1"/>
          </a:p>
        </p:txBody>
      </p:sp>
      <p:sp>
        <p:nvSpPr>
          <p:cNvPr id="309" name="Google Shape;309;p28"/>
          <p:cNvSpPr txBox="1"/>
          <p:nvPr/>
        </p:nvSpPr>
        <p:spPr>
          <a:xfrm>
            <a:off x="552262" y="4272914"/>
            <a:ext cx="5390700" cy="1569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6AC0F3"/>
              </a:buClr>
              <a:buSzPts val="1600"/>
              <a:buFont typeface="IBM Plex Sans"/>
              <a:buChar char="•"/>
            </a:pPr>
            <a:r>
              <a:rPr lang="ru-RU" sz="1600">
                <a:solidFill>
                  <a:schemeClr val="dk1"/>
                </a:solidFill>
                <a:latin typeface="IBM Plex Sans"/>
                <a:ea typeface="IBM Plex Sans"/>
                <a:cs typeface="IBM Plex Sans"/>
                <a:sym typeface="IBM Plex Sans"/>
              </a:rPr>
              <a:t>Video from intercom camera</a:t>
            </a:r>
            <a:endParaRPr/>
          </a:p>
          <a:p>
            <a:pPr indent="-342900" lvl="0" marL="342900" marR="0" rtl="0" algn="l">
              <a:spcBef>
                <a:spcPts val="0"/>
              </a:spcBef>
              <a:spcAft>
                <a:spcPts val="0"/>
              </a:spcAft>
              <a:buClr>
                <a:srgbClr val="6AC0F3"/>
              </a:buClr>
              <a:buSzPts val="1600"/>
              <a:buFont typeface="IBM Plex Sans"/>
              <a:buChar char="•"/>
            </a:pPr>
            <a:r>
              <a:rPr lang="ru-RU" sz="1600">
                <a:solidFill>
                  <a:schemeClr val="dk1"/>
                </a:solidFill>
                <a:latin typeface="IBM Plex Sans"/>
                <a:ea typeface="IBM Plex Sans"/>
                <a:cs typeface="IBM Plex Sans"/>
                <a:sym typeface="IBM Plex Sans"/>
              </a:rPr>
              <a:t>Remote intercom control</a:t>
            </a:r>
            <a:endParaRPr/>
          </a:p>
          <a:p>
            <a:pPr indent="-342900" lvl="0" marL="342900" marR="0" rtl="0" algn="l">
              <a:spcBef>
                <a:spcPts val="0"/>
              </a:spcBef>
              <a:spcAft>
                <a:spcPts val="0"/>
              </a:spcAft>
              <a:buClr>
                <a:srgbClr val="6AC0F3"/>
              </a:buClr>
              <a:buSzPts val="1600"/>
              <a:buFont typeface="IBM Plex Sans"/>
              <a:buChar char="•"/>
            </a:pPr>
            <a:r>
              <a:rPr lang="ru-RU" sz="1600">
                <a:solidFill>
                  <a:schemeClr val="dk1"/>
                </a:solidFill>
                <a:latin typeface="IBM Plex Sans"/>
                <a:ea typeface="IBM Plex Sans"/>
                <a:cs typeface="IBM Plex Sans"/>
                <a:sym typeface="IBM Plex Sans"/>
              </a:rPr>
              <a:t>Tranquility sensors: leaks, smoke, movement</a:t>
            </a:r>
            <a:endParaRPr/>
          </a:p>
          <a:p>
            <a:pPr indent="-342900" lvl="0" marL="342900" marR="0" rtl="0" algn="l">
              <a:spcBef>
                <a:spcPts val="0"/>
              </a:spcBef>
              <a:spcAft>
                <a:spcPts val="0"/>
              </a:spcAft>
              <a:buClr>
                <a:srgbClr val="6AC0F3"/>
              </a:buClr>
              <a:buSzPts val="1600"/>
              <a:buFont typeface="IBM Plex Sans"/>
              <a:buChar char="•"/>
            </a:pPr>
            <a:r>
              <a:rPr lang="ru-RU" sz="1600">
                <a:solidFill>
                  <a:schemeClr val="dk1"/>
                </a:solidFill>
                <a:latin typeface="IBM Plex Sans"/>
                <a:ea typeface="IBM Plex Sans"/>
                <a:cs typeface="IBM Plex Sans"/>
                <a:sym typeface="IBM Plex Sans"/>
              </a:rPr>
              <a:t>Control outlets and lights from the app</a:t>
            </a:r>
            <a:endParaRPr/>
          </a:p>
          <a:p>
            <a:pPr indent="-342900" lvl="0" marL="342900" marR="0" rtl="0" algn="l">
              <a:spcBef>
                <a:spcPts val="0"/>
              </a:spcBef>
              <a:spcAft>
                <a:spcPts val="0"/>
              </a:spcAft>
              <a:buClr>
                <a:srgbClr val="6AC0F3"/>
              </a:buClr>
              <a:buSzPts val="1600"/>
              <a:buFont typeface="IBM Plex Sans"/>
              <a:buChar char="•"/>
            </a:pPr>
            <a:r>
              <a:rPr lang="ru-RU" sz="1600">
                <a:solidFill>
                  <a:schemeClr val="dk1"/>
                </a:solidFill>
                <a:latin typeface="IBM Plex Sans"/>
                <a:ea typeface="IBM Plex Sans"/>
                <a:cs typeface="IBM Plex Sans"/>
                <a:sym typeface="IBM Plex Sans"/>
              </a:rPr>
              <a:t>Smart water meters and transmission of readings to a smartphone</a:t>
            </a:r>
            <a:endParaRPr/>
          </a:p>
        </p:txBody>
      </p:sp>
      <p:pic>
        <p:nvPicPr>
          <p:cNvPr id="310" name="Google Shape;310;p28"/>
          <p:cNvPicPr preferRelativeResize="0"/>
          <p:nvPr/>
        </p:nvPicPr>
        <p:blipFill rotWithShape="1">
          <a:blip r:embed="rId4">
            <a:alphaModFix/>
          </a:blip>
          <a:srcRect b="0" l="0" r="0" t="0"/>
          <a:stretch/>
        </p:blipFill>
        <p:spPr>
          <a:xfrm>
            <a:off x="552261" y="2711455"/>
            <a:ext cx="1043915" cy="1043915"/>
          </a:xfrm>
          <a:prstGeom prst="rect">
            <a:avLst/>
          </a:prstGeom>
          <a:noFill/>
          <a:ln>
            <a:noFill/>
          </a:ln>
        </p:spPr>
      </p:pic>
      <p:pic>
        <p:nvPicPr>
          <p:cNvPr id="311" name="Google Shape;311;p28"/>
          <p:cNvPicPr preferRelativeResize="0"/>
          <p:nvPr/>
        </p:nvPicPr>
        <p:blipFill rotWithShape="1">
          <a:blip r:embed="rId5">
            <a:alphaModFix/>
          </a:blip>
          <a:srcRect b="0" l="0" r="0" t="0"/>
          <a:stretch/>
        </p:blipFill>
        <p:spPr>
          <a:xfrm>
            <a:off x="6298125" y="2711455"/>
            <a:ext cx="1043915" cy="1043915"/>
          </a:xfrm>
          <a:prstGeom prst="rect">
            <a:avLst/>
          </a:prstGeom>
          <a:noFill/>
          <a:ln>
            <a:noFill/>
          </a:ln>
        </p:spPr>
      </p:pic>
      <p:sp>
        <p:nvSpPr>
          <p:cNvPr id="312" name="Google Shape;312;p28"/>
          <p:cNvSpPr txBox="1"/>
          <p:nvPr/>
        </p:nvSpPr>
        <p:spPr>
          <a:xfrm>
            <a:off x="445968" y="1670410"/>
            <a:ext cx="1080596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606060"/>
                </a:solidFill>
                <a:latin typeface="IBM Plex Sans SemiBold"/>
                <a:ea typeface="IBM Plex Sans SemiBold"/>
                <a:cs typeface="IBM Plex Sans SemiBold"/>
                <a:sym typeface="IBM Plex Sans SemiBold"/>
              </a:rPr>
              <a:t>Our company was one of the teams in the development of such services as "My Accounts" and "My Home" for the Novosibirsk operator "Novotelecom"</a:t>
            </a:r>
            <a:endParaRPr/>
          </a:p>
        </p:txBody>
      </p:sp>
      <p:sp>
        <p:nvSpPr>
          <p:cNvPr id="313" name="Google Shape;313;p28"/>
          <p:cNvSpPr txBox="1"/>
          <p:nvPr/>
        </p:nvSpPr>
        <p:spPr>
          <a:xfrm>
            <a:off x="1836208" y="3001717"/>
            <a:ext cx="42597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rgbClr val="202020"/>
                </a:solidFill>
                <a:latin typeface="IBM Plex Sans SemiBold"/>
                <a:ea typeface="IBM Plex Sans SemiBold"/>
                <a:cs typeface="IBM Plex Sans SemiBold"/>
                <a:sym typeface="IBM Plex Sans SemiBold"/>
              </a:rPr>
              <a:t>The application allows you to see all the necessary information about the state of the house, see who is ringing the intercom and open the door remotely.</a:t>
            </a:r>
            <a:endParaRPr/>
          </a:p>
        </p:txBody>
      </p:sp>
      <p:sp>
        <p:nvSpPr>
          <p:cNvPr id="314" name="Google Shape;314;p28"/>
          <p:cNvSpPr txBox="1"/>
          <p:nvPr/>
        </p:nvSpPr>
        <p:spPr>
          <a:xfrm>
            <a:off x="7582071" y="2589455"/>
            <a:ext cx="29758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MY BILLS</a:t>
            </a:r>
            <a:endParaRPr/>
          </a:p>
        </p:txBody>
      </p:sp>
      <p:sp>
        <p:nvSpPr>
          <p:cNvPr id="315" name="Google Shape;315;p28"/>
          <p:cNvSpPr txBox="1"/>
          <p:nvPr/>
        </p:nvSpPr>
        <p:spPr>
          <a:xfrm>
            <a:off x="6298125" y="4272914"/>
            <a:ext cx="5040300" cy="10773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6AC0F3"/>
              </a:buClr>
              <a:buSzPts val="1600"/>
              <a:buFont typeface="IBM Plex Sans"/>
              <a:buChar char="•"/>
            </a:pPr>
            <a:r>
              <a:rPr lang="ru-RU" sz="1600">
                <a:solidFill>
                  <a:schemeClr val="dk1"/>
                </a:solidFill>
                <a:latin typeface="IBM Plex Sans"/>
                <a:ea typeface="IBM Plex Sans"/>
                <a:cs typeface="IBM Plex Sans"/>
                <a:sym typeface="IBM Plex Sans"/>
              </a:rPr>
              <a:t>Possibility of entering meter readings</a:t>
            </a:r>
            <a:endParaRPr/>
          </a:p>
          <a:p>
            <a:pPr indent="-342900" lvl="0" marL="342900" marR="0" rtl="0" algn="l">
              <a:spcBef>
                <a:spcPts val="0"/>
              </a:spcBef>
              <a:spcAft>
                <a:spcPts val="0"/>
              </a:spcAft>
              <a:buClr>
                <a:srgbClr val="6AC0F3"/>
              </a:buClr>
              <a:buSzPts val="1600"/>
              <a:buFont typeface="IBM Plex Sans"/>
              <a:buChar char="•"/>
            </a:pPr>
            <a:r>
              <a:rPr lang="ru-RU" sz="1600">
                <a:solidFill>
                  <a:schemeClr val="dk1"/>
                </a:solidFill>
                <a:latin typeface="IBM Plex Sans"/>
                <a:ea typeface="IBM Plex Sans"/>
                <a:cs typeface="IBM Plex Sans"/>
                <a:sym typeface="IBM Plex Sans"/>
              </a:rPr>
              <a:t>Fast payment without leaving home</a:t>
            </a:r>
            <a:endParaRPr/>
          </a:p>
          <a:p>
            <a:pPr indent="-342900" lvl="0" marL="342900" marR="0" rtl="0" algn="l">
              <a:spcBef>
                <a:spcPts val="0"/>
              </a:spcBef>
              <a:spcAft>
                <a:spcPts val="0"/>
              </a:spcAft>
              <a:buClr>
                <a:srgbClr val="6AC0F3"/>
              </a:buClr>
              <a:buSzPts val="1600"/>
              <a:buFont typeface="IBM Plex Sans"/>
              <a:buChar char="•"/>
            </a:pPr>
            <a:r>
              <a:rPr lang="ru-RU" sz="1600">
                <a:solidFill>
                  <a:schemeClr val="dk1"/>
                </a:solidFill>
                <a:latin typeface="IBM Plex Sans"/>
                <a:ea typeface="IBM Plex Sans"/>
                <a:cs typeface="IBM Plex Sans"/>
                <a:sym typeface="IBM Plex Sans"/>
              </a:rPr>
              <a:t>Reminders for entering readings and paying</a:t>
            </a:r>
            <a:endParaRPr/>
          </a:p>
          <a:p>
            <a:pPr indent="-342900" lvl="0" marL="342900" marR="0" rtl="0" algn="l">
              <a:spcBef>
                <a:spcPts val="0"/>
              </a:spcBef>
              <a:spcAft>
                <a:spcPts val="0"/>
              </a:spcAft>
              <a:buClr>
                <a:srgbClr val="6AC0F3"/>
              </a:buClr>
              <a:buSzPts val="1600"/>
              <a:buFont typeface="IBM Plex Sans"/>
              <a:buChar char="•"/>
            </a:pPr>
            <a:r>
              <a:rPr lang="ru-RU" sz="1600">
                <a:solidFill>
                  <a:schemeClr val="dk1"/>
                </a:solidFill>
                <a:latin typeface="IBM Plex Sans"/>
                <a:ea typeface="IBM Plex Sans"/>
                <a:cs typeface="IBM Plex Sans"/>
                <a:sym typeface="IBM Plex Sans"/>
              </a:rPr>
              <a:t>Huge list of service providers</a:t>
            </a:r>
            <a:endParaRPr/>
          </a:p>
        </p:txBody>
      </p:sp>
      <p:sp>
        <p:nvSpPr>
          <p:cNvPr id="316" name="Google Shape;316;p28"/>
          <p:cNvSpPr txBox="1"/>
          <p:nvPr/>
        </p:nvSpPr>
        <p:spPr>
          <a:xfrm>
            <a:off x="7582071" y="3001717"/>
            <a:ext cx="4259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rgbClr val="202020"/>
                </a:solidFill>
                <a:latin typeface="IBM Plex Sans SemiBold"/>
                <a:ea typeface="IBM Plex Sans SemiBold"/>
                <a:cs typeface="IBM Plex Sans SemiBold"/>
                <a:sym typeface="IBM Plex Sans SemiBold"/>
              </a:rPr>
              <a:t>A convenient service for paying utility bills, which allows you to make payments without leaving your home.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0" name="Shape 320"/>
        <p:cNvGrpSpPr/>
        <p:nvPr/>
      </p:nvGrpSpPr>
      <p:grpSpPr>
        <a:xfrm>
          <a:off x="0" y="0"/>
          <a:ext cx="0" cy="0"/>
          <a:chOff x="0" y="0"/>
          <a:chExt cx="0" cy="0"/>
        </a:xfrm>
      </p:grpSpPr>
      <p:sp>
        <p:nvSpPr>
          <p:cNvPr id="321" name="Google Shape;321;p29"/>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322" name="Google Shape;322;p29"/>
          <p:cNvSpPr txBox="1"/>
          <p:nvPr/>
        </p:nvSpPr>
        <p:spPr>
          <a:xfrm>
            <a:off x="445969" y="301883"/>
            <a:ext cx="532389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Contact us</a:t>
            </a:r>
            <a:endParaRPr/>
          </a:p>
        </p:txBody>
      </p:sp>
      <p:pic>
        <p:nvPicPr>
          <p:cNvPr id="323" name="Google Shape;323;p29"/>
          <p:cNvPicPr preferRelativeResize="0"/>
          <p:nvPr/>
        </p:nvPicPr>
        <p:blipFill rotWithShape="1">
          <a:blip r:embed="rId4">
            <a:alphaModFix/>
          </a:blip>
          <a:srcRect b="0" l="0" r="0" t="0"/>
          <a:stretch/>
        </p:blipFill>
        <p:spPr>
          <a:xfrm>
            <a:off x="8826367" y="1946875"/>
            <a:ext cx="2865120" cy="649129"/>
          </a:xfrm>
          <a:prstGeom prst="rect">
            <a:avLst/>
          </a:prstGeom>
          <a:noFill/>
          <a:ln>
            <a:noFill/>
          </a:ln>
        </p:spPr>
      </p:pic>
      <p:sp>
        <p:nvSpPr>
          <p:cNvPr id="324" name="Google Shape;324;p29"/>
          <p:cNvSpPr txBox="1"/>
          <p:nvPr/>
        </p:nvSpPr>
        <p:spPr>
          <a:xfrm>
            <a:off x="445971" y="1956500"/>
            <a:ext cx="56499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Bochkov Evgeny</a:t>
            </a:r>
            <a:endParaRPr b="1" sz="2400">
              <a:solidFill>
                <a:srgbClr val="202020"/>
              </a:solidFill>
              <a:latin typeface="IBM Plex Sans"/>
              <a:ea typeface="IBM Plex Sans"/>
              <a:cs typeface="IBM Plex Sans"/>
              <a:sym typeface="IBM Plex Sans"/>
            </a:endParaRPr>
          </a:p>
          <a:p>
            <a:pPr indent="0" lvl="0" marL="0" marR="0" rtl="0" algn="l">
              <a:spcBef>
                <a:spcPts val="0"/>
              </a:spcBef>
              <a:spcAft>
                <a:spcPts val="0"/>
              </a:spcAft>
              <a:buNone/>
            </a:pPr>
            <a:r>
              <a:rPr b="1" lang="ru-RU" sz="2000">
                <a:solidFill>
                  <a:srgbClr val="606060"/>
                </a:solidFill>
                <a:latin typeface="IBM Plex Sans"/>
                <a:ea typeface="IBM Plex Sans"/>
                <a:cs typeface="IBM Plex Sans"/>
                <a:sym typeface="IBM Plex Sans"/>
              </a:rPr>
              <a:t>Chief Business Development officer</a:t>
            </a:r>
            <a:endParaRPr/>
          </a:p>
        </p:txBody>
      </p:sp>
      <p:sp>
        <p:nvSpPr>
          <p:cNvPr id="325" name="Google Shape;325;p29"/>
          <p:cNvSpPr txBox="1"/>
          <p:nvPr/>
        </p:nvSpPr>
        <p:spPr>
          <a:xfrm>
            <a:off x="445968" y="3429000"/>
            <a:ext cx="565003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02020"/>
                </a:solidFill>
                <a:latin typeface="IBM Plex Sans SemiBold"/>
                <a:ea typeface="IBM Plex Sans SemiBold"/>
                <a:cs typeface="IBM Plex Sans SemiBold"/>
                <a:sym typeface="IBM Plex Sans SemiBold"/>
              </a:rPr>
              <a:t>bochkoveo@inetra.ru</a:t>
            </a:r>
            <a:endParaRPr/>
          </a:p>
          <a:p>
            <a:pPr indent="0" lvl="0" marL="0" marR="0" rtl="0" algn="l">
              <a:spcBef>
                <a:spcPts val="1200"/>
              </a:spcBef>
              <a:spcAft>
                <a:spcPts val="0"/>
              </a:spcAft>
              <a:buNone/>
            </a:pPr>
            <a:r>
              <a:rPr lang="ru-RU" sz="2000">
                <a:solidFill>
                  <a:srgbClr val="202020"/>
                </a:solidFill>
                <a:latin typeface="IBM Plex Sans SemiBold"/>
                <a:ea typeface="IBM Plex Sans SemiBold"/>
                <a:cs typeface="IBM Plex Sans SemiBold"/>
                <a:sym typeface="IBM Plex Sans SemiBold"/>
              </a:rPr>
              <a:t>+ 7 923 187 5064</a:t>
            </a:r>
            <a:endParaRPr/>
          </a:p>
          <a:p>
            <a:pPr indent="0" lvl="0" marL="0" marR="0" rtl="0" algn="l">
              <a:spcBef>
                <a:spcPts val="1200"/>
              </a:spcBef>
              <a:spcAft>
                <a:spcPts val="0"/>
              </a:spcAft>
              <a:buNone/>
            </a:pPr>
            <a:r>
              <a:rPr lang="ru-RU" sz="2000">
                <a:solidFill>
                  <a:srgbClr val="202020"/>
                </a:solidFill>
                <a:latin typeface="IBM Plex Sans SemiBold"/>
                <a:ea typeface="IBM Plex Sans SemiBold"/>
                <a:cs typeface="IBM Plex Sans SemiBold"/>
                <a:sym typeface="IBM Plex Sans SemiBold"/>
              </a:rPr>
              <a:t>www.facebook.com/zhekb</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90" name="Google Shape;90;p14"/>
          <p:cNvSpPr txBox="1"/>
          <p:nvPr/>
        </p:nvSpPr>
        <p:spPr>
          <a:xfrm>
            <a:off x="445976" y="299600"/>
            <a:ext cx="101802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ru-RU" sz="4800" u="none" cap="none" strike="noStrike">
                <a:solidFill>
                  <a:schemeClr val="lt1"/>
                </a:solidFill>
                <a:latin typeface="IBM Plex Sans Medium"/>
                <a:ea typeface="IBM Plex Sans Medium"/>
                <a:cs typeface="IBM Plex Sans Medium"/>
                <a:sym typeface="IBM Plex Sans Medium"/>
              </a:rPr>
              <a:t>Inetra on the IT market since 2004</a:t>
            </a:r>
            <a:endParaRPr/>
          </a:p>
        </p:txBody>
      </p:sp>
      <p:sp>
        <p:nvSpPr>
          <p:cNvPr id="91" name="Google Shape;91;p14"/>
          <p:cNvSpPr txBox="1"/>
          <p:nvPr/>
        </p:nvSpPr>
        <p:spPr>
          <a:xfrm>
            <a:off x="8152597" y="1658418"/>
            <a:ext cx="35421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02020"/>
                </a:solidFill>
                <a:latin typeface="IBM Plex Sans SemiBold"/>
                <a:ea typeface="IBM Plex Sans SemiBold"/>
                <a:cs typeface="IBM Plex Sans SemiBold"/>
                <a:sym typeface="IBM Plex Sans SemiBold"/>
              </a:rPr>
              <a:t>We create:</a:t>
            </a:r>
            <a:endParaRPr/>
          </a:p>
          <a:p>
            <a:pPr indent="-342900" lvl="0" marL="342900" marR="0" rtl="0" algn="l">
              <a:spcBef>
                <a:spcPts val="1200"/>
              </a:spcBef>
              <a:spcAft>
                <a:spcPts val="0"/>
              </a:spcAft>
              <a:buClr>
                <a:srgbClr val="6AC0F3"/>
              </a:buClr>
              <a:buSzPts val="2000"/>
              <a:buFont typeface="IBM Plex Sans"/>
              <a:buChar char="•"/>
            </a:pPr>
            <a:r>
              <a:rPr lang="ru-RU" sz="2000">
                <a:solidFill>
                  <a:srgbClr val="202020"/>
                </a:solidFill>
                <a:latin typeface="IBM Plex Sans"/>
                <a:ea typeface="IBM Plex Sans"/>
                <a:cs typeface="IBM Plex Sans"/>
                <a:sym typeface="IBM Plex Sans"/>
              </a:rPr>
              <a:t>Mobile applications</a:t>
            </a:r>
            <a:endParaRPr/>
          </a:p>
          <a:p>
            <a:pPr indent="-342900" lvl="0" marL="342900" marR="0" rtl="0" algn="l">
              <a:spcBef>
                <a:spcPts val="0"/>
              </a:spcBef>
              <a:spcAft>
                <a:spcPts val="0"/>
              </a:spcAft>
              <a:buClr>
                <a:srgbClr val="6AC0F3"/>
              </a:buClr>
              <a:buSzPts val="2000"/>
              <a:buFont typeface="IBM Plex Sans"/>
              <a:buChar char="•"/>
            </a:pPr>
            <a:r>
              <a:rPr lang="ru-RU" sz="2000">
                <a:solidFill>
                  <a:srgbClr val="202020"/>
                </a:solidFill>
                <a:latin typeface="IBM Plex Sans"/>
                <a:ea typeface="IBM Plex Sans"/>
                <a:cs typeface="IBM Plex Sans"/>
                <a:sym typeface="IBM Plex Sans"/>
              </a:rPr>
              <a:t>Web services</a:t>
            </a:r>
            <a:endParaRPr/>
          </a:p>
          <a:p>
            <a:pPr indent="-342900" lvl="0" marL="342900" marR="0" rtl="0" algn="l">
              <a:spcBef>
                <a:spcPts val="0"/>
              </a:spcBef>
              <a:spcAft>
                <a:spcPts val="0"/>
              </a:spcAft>
              <a:buClr>
                <a:srgbClr val="6AC0F3"/>
              </a:buClr>
              <a:buSzPts val="2000"/>
              <a:buFont typeface="IBM Plex Sans"/>
              <a:buChar char="•"/>
            </a:pPr>
            <a:r>
              <a:rPr lang="ru-RU" sz="2000">
                <a:solidFill>
                  <a:srgbClr val="202020"/>
                </a:solidFill>
                <a:latin typeface="IBM Plex Sans"/>
                <a:ea typeface="IBM Plex Sans"/>
                <a:cs typeface="IBM Plex Sans"/>
                <a:sym typeface="IBM Plex Sans"/>
              </a:rPr>
              <a:t>SmartTV Apps</a:t>
            </a:r>
            <a:endParaRPr/>
          </a:p>
          <a:p>
            <a:pPr indent="-342900" lvl="0" marL="342900" marR="0" rtl="0" algn="l">
              <a:spcBef>
                <a:spcPts val="0"/>
              </a:spcBef>
              <a:spcAft>
                <a:spcPts val="0"/>
              </a:spcAft>
              <a:buClr>
                <a:srgbClr val="6AC0F3"/>
              </a:buClr>
              <a:buSzPts val="2000"/>
              <a:buFont typeface="IBM Plex Sans"/>
              <a:buChar char="•"/>
            </a:pPr>
            <a:r>
              <a:rPr lang="ru-RU" sz="2000">
                <a:solidFill>
                  <a:srgbClr val="202020"/>
                </a:solidFill>
                <a:latin typeface="IBM Plex Sans"/>
                <a:ea typeface="IBM Plex Sans"/>
                <a:cs typeface="IBM Plex Sans"/>
                <a:sym typeface="IBM Plex Sans"/>
              </a:rPr>
              <a:t>Android TV Apps</a:t>
            </a:r>
            <a:endParaRPr/>
          </a:p>
        </p:txBody>
      </p:sp>
      <p:cxnSp>
        <p:nvCxnSpPr>
          <p:cNvPr id="92" name="Google Shape;92;p14"/>
          <p:cNvCxnSpPr/>
          <p:nvPr/>
        </p:nvCxnSpPr>
        <p:spPr>
          <a:xfrm>
            <a:off x="330467" y="4870923"/>
            <a:ext cx="11531065" cy="0"/>
          </a:xfrm>
          <a:prstGeom prst="straightConnector1">
            <a:avLst/>
          </a:prstGeom>
          <a:noFill/>
          <a:ln cap="flat" cmpd="sng" w="25400">
            <a:solidFill>
              <a:srgbClr val="6AC0F3"/>
            </a:solidFill>
            <a:prstDash val="solid"/>
            <a:miter lim="800000"/>
            <a:headEnd len="sm" w="sm" type="none"/>
            <a:tailEnd len="sm" w="sm" type="none"/>
          </a:ln>
        </p:spPr>
      </p:cxnSp>
      <p:sp>
        <p:nvSpPr>
          <p:cNvPr id="93" name="Google Shape;93;p14"/>
          <p:cNvSpPr txBox="1"/>
          <p:nvPr/>
        </p:nvSpPr>
        <p:spPr>
          <a:xfrm>
            <a:off x="445977" y="5073475"/>
            <a:ext cx="2619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02020"/>
                </a:solidFill>
                <a:latin typeface="IBM Plex Sans SemiBold"/>
                <a:ea typeface="IBM Plex Sans SemiBold"/>
                <a:cs typeface="IBM Plex Sans SemiBold"/>
                <a:sym typeface="IBM Plex Sans SemiBold"/>
              </a:rPr>
              <a:t>They say about us:</a:t>
            </a:r>
            <a:endParaRPr/>
          </a:p>
        </p:txBody>
      </p:sp>
      <p:sp>
        <p:nvSpPr>
          <p:cNvPr id="94" name="Google Shape;94;p14"/>
          <p:cNvSpPr txBox="1"/>
          <p:nvPr/>
        </p:nvSpPr>
        <p:spPr>
          <a:xfrm>
            <a:off x="445967" y="5475425"/>
            <a:ext cx="5650031"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u="sng">
                <a:solidFill>
                  <a:schemeClr val="hlink"/>
                </a:solidFill>
                <a:latin typeface="IBM Plex Sans"/>
                <a:ea typeface="IBM Plex Sans"/>
                <a:cs typeface="IBM Plex Sans"/>
                <a:sym typeface="IBM Plex Sans"/>
                <a:hlinkClick r:id="rId3"/>
              </a:rPr>
              <a:t>https://habr.com/ru/post/483886/</a:t>
            </a:r>
            <a:endParaRPr sz="2000">
              <a:solidFill>
                <a:srgbClr val="202020"/>
              </a:solidFill>
              <a:latin typeface="IBM Plex Sans"/>
              <a:ea typeface="IBM Plex Sans"/>
              <a:cs typeface="IBM Plex Sans"/>
              <a:sym typeface="IBM Plex Sans"/>
            </a:endParaRPr>
          </a:p>
          <a:p>
            <a:pPr indent="0" lvl="0" marL="0" marR="0" rtl="0" algn="l">
              <a:spcBef>
                <a:spcPts val="600"/>
              </a:spcBef>
              <a:spcAft>
                <a:spcPts val="0"/>
              </a:spcAft>
              <a:buNone/>
            </a:pPr>
            <a:r>
              <a:rPr lang="ru-RU" sz="2000" u="sng">
                <a:solidFill>
                  <a:schemeClr val="hlink"/>
                </a:solidFill>
                <a:latin typeface="IBM Plex Sans"/>
                <a:ea typeface="IBM Plex Sans"/>
                <a:cs typeface="IBM Plex Sans"/>
                <a:sym typeface="IBM Plex Sans"/>
                <a:hlinkClick r:id="rId4"/>
              </a:rPr>
              <a:t>http://yamobi.ru/posts/coworking_prostor.html</a:t>
            </a:r>
            <a:endParaRPr sz="2000">
              <a:solidFill>
                <a:srgbClr val="202020"/>
              </a:solidFill>
              <a:latin typeface="IBM Plex Sans"/>
              <a:ea typeface="IBM Plex Sans"/>
              <a:cs typeface="IBM Plex Sans"/>
              <a:sym typeface="IBM Plex Sans"/>
            </a:endParaRPr>
          </a:p>
        </p:txBody>
      </p:sp>
      <p:sp>
        <p:nvSpPr>
          <p:cNvPr id="95" name="Google Shape;95;p14"/>
          <p:cNvSpPr txBox="1"/>
          <p:nvPr/>
        </p:nvSpPr>
        <p:spPr>
          <a:xfrm>
            <a:off x="6095998" y="5473578"/>
            <a:ext cx="55986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u="sng">
                <a:solidFill>
                  <a:schemeClr val="hlink"/>
                </a:solidFill>
                <a:latin typeface="IBM Plex Sans"/>
                <a:ea typeface="IBM Plex Sans"/>
                <a:cs typeface="IBM Plex Sans"/>
                <a:sym typeface="IBM Plex Sans"/>
                <a:hlinkClick r:id="rId5"/>
              </a:rPr>
              <a:t>http://yamobi.ru/posts/peerstv-inetra.html</a:t>
            </a:r>
            <a:endParaRPr sz="2000">
              <a:solidFill>
                <a:srgbClr val="202020"/>
              </a:solidFill>
              <a:latin typeface="IBM Plex Sans"/>
              <a:ea typeface="IBM Plex Sans"/>
              <a:cs typeface="IBM Plex Sans"/>
              <a:sym typeface="IBM Plex Sans"/>
            </a:endParaRPr>
          </a:p>
          <a:p>
            <a:pPr indent="0" lvl="0" marL="0" marR="0" rtl="0" algn="l">
              <a:spcBef>
                <a:spcPts val="0"/>
              </a:spcBef>
              <a:spcAft>
                <a:spcPts val="0"/>
              </a:spcAft>
              <a:buNone/>
            </a:pPr>
            <a:r>
              <a:rPr lang="ru-RU" sz="2000" u="sng">
                <a:solidFill>
                  <a:schemeClr val="hlink"/>
                </a:solidFill>
                <a:latin typeface="IBM Plex Sans"/>
                <a:ea typeface="IBM Plex Sans"/>
                <a:cs typeface="IBM Plex Sans"/>
                <a:sym typeface="IBM Plex Sans"/>
                <a:hlinkClick r:id="rId6"/>
              </a:rPr>
              <a:t>https://www.youtube.com/watch?v=59iIErEvaeQ</a:t>
            </a:r>
            <a:r>
              <a:rPr lang="ru-RU" sz="2000">
                <a:solidFill>
                  <a:srgbClr val="202020"/>
                </a:solidFill>
                <a:latin typeface="IBM Plex Sans"/>
                <a:ea typeface="IBM Plex Sans"/>
                <a:cs typeface="IBM Plex Sans"/>
                <a:sym typeface="IBM Plex Sans"/>
              </a:rPr>
              <a:t> </a:t>
            </a:r>
            <a:endParaRPr/>
          </a:p>
        </p:txBody>
      </p:sp>
      <p:pic>
        <p:nvPicPr>
          <p:cNvPr id="96" name="Google Shape;96;p14"/>
          <p:cNvPicPr preferRelativeResize="0"/>
          <p:nvPr/>
        </p:nvPicPr>
        <p:blipFill rotWithShape="1">
          <a:blip r:embed="rId7">
            <a:alphaModFix/>
          </a:blip>
          <a:srcRect b="0" l="0" r="0" t="0"/>
          <a:stretch/>
        </p:blipFill>
        <p:spPr>
          <a:xfrm>
            <a:off x="10626291" y="6232848"/>
            <a:ext cx="1235241" cy="279859"/>
          </a:xfrm>
          <a:prstGeom prst="rect">
            <a:avLst/>
          </a:prstGeom>
          <a:noFill/>
          <a:ln>
            <a:noFill/>
          </a:ln>
        </p:spPr>
      </p:pic>
      <p:sp>
        <p:nvSpPr>
          <p:cNvPr id="97" name="Google Shape;97;p14"/>
          <p:cNvSpPr txBox="1"/>
          <p:nvPr/>
        </p:nvSpPr>
        <p:spPr>
          <a:xfrm>
            <a:off x="445969" y="1847611"/>
            <a:ext cx="5649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EXPERTISE:</a:t>
            </a:r>
            <a:endParaRPr/>
          </a:p>
        </p:txBody>
      </p:sp>
      <p:sp>
        <p:nvSpPr>
          <p:cNvPr id="98" name="Google Shape;98;p14"/>
          <p:cNvSpPr txBox="1"/>
          <p:nvPr/>
        </p:nvSpPr>
        <p:spPr>
          <a:xfrm>
            <a:off x="475710" y="2309276"/>
            <a:ext cx="7055700" cy="1939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Telecom Solutions, OTT Services, TV Channels</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Internal systems for business</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Solving business problems: unique products, market launch, development cost optimization</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Software development for most platforms</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Building processes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104" name="Google Shape;104;p15"/>
          <p:cNvSpPr txBox="1"/>
          <p:nvPr/>
        </p:nvSpPr>
        <p:spPr>
          <a:xfrm>
            <a:off x="445976" y="299600"/>
            <a:ext cx="71532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Developments of Inetra</a:t>
            </a:r>
            <a:endParaRPr sz="4800">
              <a:solidFill>
                <a:schemeClr val="lt1"/>
              </a:solidFill>
              <a:latin typeface="IBM Plex Sans Medium"/>
              <a:ea typeface="IBM Plex Sans Medium"/>
              <a:cs typeface="IBM Plex Sans Medium"/>
              <a:sym typeface="IBM Plex Sans Medium"/>
            </a:endParaRPr>
          </a:p>
        </p:txBody>
      </p:sp>
      <p:sp>
        <p:nvSpPr>
          <p:cNvPr id="105" name="Google Shape;105;p15"/>
          <p:cNvSpPr txBox="1"/>
          <p:nvPr/>
        </p:nvSpPr>
        <p:spPr>
          <a:xfrm>
            <a:off x="445971" y="2048322"/>
            <a:ext cx="56500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OWN PRODUCTS:</a:t>
            </a:r>
            <a:endParaRPr/>
          </a:p>
        </p:txBody>
      </p:sp>
      <p:pic>
        <p:nvPicPr>
          <p:cNvPr id="106" name="Google Shape;106;p15"/>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107" name="Google Shape;107;p15"/>
          <p:cNvSpPr txBox="1"/>
          <p:nvPr/>
        </p:nvSpPr>
        <p:spPr>
          <a:xfrm>
            <a:off x="445969" y="3556000"/>
            <a:ext cx="31830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chemeClr val="dk1"/>
                </a:solidFill>
                <a:latin typeface="IBM Plex Sans Light"/>
                <a:ea typeface="IBM Plex Sans Light"/>
                <a:cs typeface="IBM Plex Sans Light"/>
                <a:sym typeface="IBM Plex Sans Light"/>
              </a:rPr>
              <a:t>Cross-platform TV service for web, iOS, Android, Smart TV and set-top boxes. TV online and recorded.</a:t>
            </a:r>
            <a:endParaRPr sz="1800">
              <a:solidFill>
                <a:schemeClr val="dk1"/>
              </a:solidFill>
              <a:latin typeface="IBM Plex Sans Light"/>
              <a:ea typeface="IBM Plex Sans Light"/>
              <a:cs typeface="IBM Plex Sans Light"/>
              <a:sym typeface="IBM Plex Sans Light"/>
            </a:endParaRPr>
          </a:p>
        </p:txBody>
      </p:sp>
      <p:sp>
        <p:nvSpPr>
          <p:cNvPr id="108" name="Google Shape;108;p15"/>
          <p:cNvSpPr txBox="1"/>
          <p:nvPr/>
        </p:nvSpPr>
        <p:spPr>
          <a:xfrm>
            <a:off x="4553084" y="3556000"/>
            <a:ext cx="26850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ru-RU" sz="1800">
                <a:solidFill>
                  <a:schemeClr val="dk1"/>
                </a:solidFill>
                <a:latin typeface="IBM Plex Sans Light"/>
                <a:ea typeface="IBM Plex Sans Light"/>
                <a:cs typeface="IBM Plex Sans Light"/>
                <a:sym typeface="IBM Plex Sans Light"/>
              </a:rPr>
              <a:t>Effective solution to reduce</a:t>
            </a:r>
            <a:endParaRPr sz="1800">
              <a:solidFill>
                <a:schemeClr val="dk1"/>
              </a:solidFill>
              <a:latin typeface="IBM Plex Sans Light"/>
              <a:ea typeface="IBM Plex Sans Light"/>
              <a:cs typeface="IBM Plex Sans Light"/>
              <a:sym typeface="IBM Plex Sans Light"/>
            </a:endParaRPr>
          </a:p>
          <a:p>
            <a:pPr indent="0" lvl="0" marL="0" marR="0" rtl="0" algn="l">
              <a:spcBef>
                <a:spcPts val="0"/>
              </a:spcBef>
              <a:spcAft>
                <a:spcPts val="0"/>
              </a:spcAft>
              <a:buSzPts val="1100"/>
              <a:buNone/>
            </a:pPr>
            <a:r>
              <a:rPr lang="ru-RU" sz="1800">
                <a:solidFill>
                  <a:schemeClr val="dk1"/>
                </a:solidFill>
                <a:latin typeface="IBM Plex Sans Light"/>
                <a:ea typeface="IBM Plex Sans Light"/>
                <a:cs typeface="IBM Plex Sans Light"/>
                <a:sym typeface="IBM Plex Sans Light"/>
              </a:rPr>
              <a:t>media content delivery costs.</a:t>
            </a:r>
            <a:endParaRPr sz="1800">
              <a:solidFill>
                <a:schemeClr val="dk1"/>
              </a:solidFill>
              <a:latin typeface="IBM Plex Sans Light"/>
              <a:ea typeface="IBM Plex Sans Light"/>
              <a:cs typeface="IBM Plex Sans Light"/>
              <a:sym typeface="IBM Plex Sans Light"/>
            </a:endParaRPr>
          </a:p>
        </p:txBody>
      </p:sp>
      <p:sp>
        <p:nvSpPr>
          <p:cNvPr id="109" name="Google Shape;109;p15"/>
          <p:cNvSpPr txBox="1"/>
          <p:nvPr/>
        </p:nvSpPr>
        <p:spPr>
          <a:xfrm>
            <a:off x="8162224" y="3556000"/>
            <a:ext cx="33096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chemeClr val="dk1"/>
                </a:solidFill>
                <a:latin typeface="IBM Plex Sans Light"/>
                <a:ea typeface="IBM Plex Sans Light"/>
                <a:cs typeface="IBM Plex Sans Light"/>
                <a:sym typeface="IBM Plex Sans Light"/>
              </a:rPr>
              <a:t>An application for subscribers that allows you to manage the provider's services from mobile devices.</a:t>
            </a:r>
            <a:endParaRPr/>
          </a:p>
        </p:txBody>
      </p:sp>
      <p:sp>
        <p:nvSpPr>
          <p:cNvPr id="110" name="Google Shape;110;p15"/>
          <p:cNvSpPr txBox="1"/>
          <p:nvPr/>
        </p:nvSpPr>
        <p:spPr>
          <a:xfrm>
            <a:off x="8128972" y="2717375"/>
            <a:ext cx="155844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4800">
                <a:solidFill>
                  <a:srgbClr val="EB491E"/>
                </a:solidFill>
                <a:latin typeface="IBM Plex Sans"/>
                <a:ea typeface="IBM Plex Sans"/>
                <a:cs typeface="IBM Plex Sans"/>
                <a:sym typeface="IBM Plex Sans"/>
              </a:rPr>
              <a:t>МЛК</a:t>
            </a:r>
            <a:endParaRPr/>
          </a:p>
        </p:txBody>
      </p:sp>
      <p:pic>
        <p:nvPicPr>
          <p:cNvPr id="111" name="Google Shape;111;p15"/>
          <p:cNvPicPr preferRelativeResize="0"/>
          <p:nvPr/>
        </p:nvPicPr>
        <p:blipFill rotWithShape="1">
          <a:blip r:embed="rId4">
            <a:alphaModFix/>
          </a:blip>
          <a:srcRect b="0" l="0" r="0" t="0"/>
          <a:stretch/>
        </p:blipFill>
        <p:spPr>
          <a:xfrm>
            <a:off x="4536458" y="2603983"/>
            <a:ext cx="2174638" cy="858020"/>
          </a:xfrm>
          <a:prstGeom prst="rect">
            <a:avLst/>
          </a:prstGeom>
          <a:noFill/>
          <a:ln>
            <a:noFill/>
          </a:ln>
        </p:spPr>
      </p:pic>
      <p:pic>
        <p:nvPicPr>
          <p:cNvPr id="112" name="Google Shape;112;p15"/>
          <p:cNvPicPr preferRelativeResize="0"/>
          <p:nvPr/>
        </p:nvPicPr>
        <p:blipFill rotWithShape="1">
          <a:blip r:embed="rId5">
            <a:alphaModFix/>
          </a:blip>
          <a:srcRect b="0" l="0" r="0" t="0"/>
          <a:stretch/>
        </p:blipFill>
        <p:spPr>
          <a:xfrm>
            <a:off x="553344" y="2826847"/>
            <a:ext cx="2171700" cy="6021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118" name="Google Shape;118;p16"/>
          <p:cNvSpPr txBox="1"/>
          <p:nvPr/>
        </p:nvSpPr>
        <p:spPr>
          <a:xfrm>
            <a:off x="445976" y="299600"/>
            <a:ext cx="7182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Developments of Inetra</a:t>
            </a:r>
            <a:endParaRPr sz="4800">
              <a:solidFill>
                <a:schemeClr val="lt1"/>
              </a:solidFill>
              <a:latin typeface="IBM Plex Sans Medium"/>
              <a:ea typeface="IBM Plex Sans Medium"/>
              <a:cs typeface="IBM Plex Sans Medium"/>
              <a:sym typeface="IBM Plex Sans Medium"/>
            </a:endParaRPr>
          </a:p>
        </p:txBody>
      </p:sp>
      <p:pic>
        <p:nvPicPr>
          <p:cNvPr id="119" name="Google Shape;119;p16"/>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120" name="Google Shape;120;p16"/>
          <p:cNvSpPr txBox="1"/>
          <p:nvPr/>
        </p:nvSpPr>
        <p:spPr>
          <a:xfrm>
            <a:off x="445970" y="2695522"/>
            <a:ext cx="2489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One-click outdoor advertising management. Platform for placing digital outdoor advertising</a:t>
            </a:r>
            <a:endParaRPr/>
          </a:p>
        </p:txBody>
      </p:sp>
      <p:sp>
        <p:nvSpPr>
          <p:cNvPr id="121" name="Google Shape;121;p16"/>
          <p:cNvSpPr txBox="1"/>
          <p:nvPr/>
        </p:nvSpPr>
        <p:spPr>
          <a:xfrm>
            <a:off x="3270986" y="2695299"/>
            <a:ext cx="2319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Website for ER-Telecom customers. Allows you to watch TV and VOD content.</a:t>
            </a:r>
            <a:endParaRPr/>
          </a:p>
        </p:txBody>
      </p:sp>
      <p:sp>
        <p:nvSpPr>
          <p:cNvPr id="122" name="Google Shape;122;p16"/>
          <p:cNvSpPr txBox="1"/>
          <p:nvPr/>
        </p:nvSpPr>
        <p:spPr>
          <a:xfrm>
            <a:off x="8778489" y="2693065"/>
            <a:ext cx="2679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Fundamentally new set-top box from Novosibirsk operator with a unique interface</a:t>
            </a:r>
            <a:endParaRPr/>
          </a:p>
        </p:txBody>
      </p:sp>
      <p:sp>
        <p:nvSpPr>
          <p:cNvPr id="123" name="Google Shape;123;p16"/>
          <p:cNvSpPr txBox="1"/>
          <p:nvPr/>
        </p:nvSpPr>
        <p:spPr>
          <a:xfrm>
            <a:off x="445971" y="1638657"/>
            <a:ext cx="56500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DEVELOPMENT TO ORDER:</a:t>
            </a:r>
            <a:endParaRPr/>
          </a:p>
        </p:txBody>
      </p:sp>
      <p:pic>
        <p:nvPicPr>
          <p:cNvPr id="124" name="Google Shape;124;p16"/>
          <p:cNvPicPr preferRelativeResize="0"/>
          <p:nvPr/>
        </p:nvPicPr>
        <p:blipFill rotWithShape="1">
          <a:blip r:embed="rId4">
            <a:alphaModFix/>
          </a:blip>
          <a:srcRect b="0" l="0" r="0" t="0"/>
          <a:stretch/>
        </p:blipFill>
        <p:spPr>
          <a:xfrm>
            <a:off x="550244" y="2279729"/>
            <a:ext cx="1201553" cy="327696"/>
          </a:xfrm>
          <a:prstGeom prst="rect">
            <a:avLst/>
          </a:prstGeom>
          <a:noFill/>
          <a:ln>
            <a:noFill/>
          </a:ln>
        </p:spPr>
      </p:pic>
      <p:pic>
        <p:nvPicPr>
          <p:cNvPr id="125" name="Google Shape;125;p16"/>
          <p:cNvPicPr preferRelativeResize="0"/>
          <p:nvPr/>
        </p:nvPicPr>
        <p:blipFill rotWithShape="1">
          <a:blip r:embed="rId5">
            <a:alphaModFix/>
          </a:blip>
          <a:srcRect b="0" l="0" r="0" t="0"/>
          <a:stretch/>
        </p:blipFill>
        <p:spPr>
          <a:xfrm>
            <a:off x="3378066" y="2218588"/>
            <a:ext cx="1091665" cy="400277"/>
          </a:xfrm>
          <a:prstGeom prst="rect">
            <a:avLst/>
          </a:prstGeom>
          <a:noFill/>
          <a:ln>
            <a:noFill/>
          </a:ln>
        </p:spPr>
      </p:pic>
      <p:grpSp>
        <p:nvGrpSpPr>
          <p:cNvPr id="126" name="Google Shape;126;p16"/>
          <p:cNvGrpSpPr/>
          <p:nvPr/>
        </p:nvGrpSpPr>
        <p:grpSpPr>
          <a:xfrm>
            <a:off x="6096000" y="2210434"/>
            <a:ext cx="1653474" cy="400277"/>
            <a:chOff x="5761522" y="2298979"/>
            <a:chExt cx="1653474" cy="400277"/>
          </a:xfrm>
        </p:grpSpPr>
        <p:pic>
          <p:nvPicPr>
            <p:cNvPr id="127" name="Google Shape;127;p16"/>
            <p:cNvPicPr preferRelativeResize="0"/>
            <p:nvPr/>
          </p:nvPicPr>
          <p:blipFill rotWithShape="1">
            <a:blip r:embed="rId6">
              <a:alphaModFix/>
            </a:blip>
            <a:srcRect b="0" l="0" r="0" t="0"/>
            <a:stretch/>
          </p:blipFill>
          <p:spPr>
            <a:xfrm>
              <a:off x="6949438" y="2406213"/>
              <a:ext cx="465558" cy="242090"/>
            </a:xfrm>
            <a:prstGeom prst="rect">
              <a:avLst/>
            </a:prstGeom>
            <a:noFill/>
            <a:ln>
              <a:noFill/>
            </a:ln>
          </p:spPr>
        </p:pic>
        <p:pic>
          <p:nvPicPr>
            <p:cNvPr id="128" name="Google Shape;128;p16"/>
            <p:cNvPicPr preferRelativeResize="0"/>
            <p:nvPr/>
          </p:nvPicPr>
          <p:blipFill rotWithShape="1">
            <a:blip r:embed="rId7">
              <a:alphaModFix/>
            </a:blip>
            <a:srcRect b="0" l="0" r="0" t="0"/>
            <a:stretch/>
          </p:blipFill>
          <p:spPr>
            <a:xfrm>
              <a:off x="5761522" y="2298979"/>
              <a:ext cx="1091665" cy="400277"/>
            </a:xfrm>
            <a:prstGeom prst="rect">
              <a:avLst/>
            </a:prstGeom>
            <a:noFill/>
            <a:ln>
              <a:noFill/>
            </a:ln>
          </p:spPr>
        </p:pic>
      </p:grpSp>
      <p:sp>
        <p:nvSpPr>
          <p:cNvPr id="129" name="Google Shape;129;p16"/>
          <p:cNvSpPr txBox="1"/>
          <p:nvPr/>
        </p:nvSpPr>
        <p:spPr>
          <a:xfrm>
            <a:off x="5991643" y="2693065"/>
            <a:ext cx="2685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Android set-top box for customers of ER-Telecom operator. Watching TV and VOD content.</a:t>
            </a:r>
            <a:endParaRPr/>
          </a:p>
        </p:txBody>
      </p:sp>
      <p:sp>
        <p:nvSpPr>
          <p:cNvPr id="130" name="Google Shape;130;p16"/>
          <p:cNvSpPr txBox="1"/>
          <p:nvPr/>
        </p:nvSpPr>
        <p:spPr>
          <a:xfrm>
            <a:off x="445969" y="4160001"/>
            <a:ext cx="2489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Convenient service for paying utility bills using a smartphone</a:t>
            </a:r>
            <a:endParaRPr sz="1200">
              <a:solidFill>
                <a:schemeClr val="dk1"/>
              </a:solidFill>
              <a:latin typeface="IBM Plex Sans Light"/>
              <a:ea typeface="IBM Plex Sans Light"/>
              <a:cs typeface="IBM Plex Sans Light"/>
              <a:sym typeface="IBM Plex Sans Light"/>
            </a:endParaRPr>
          </a:p>
        </p:txBody>
      </p:sp>
      <p:sp>
        <p:nvSpPr>
          <p:cNvPr id="131" name="Google Shape;131;p16"/>
          <p:cNvSpPr txBox="1"/>
          <p:nvPr/>
        </p:nvSpPr>
        <p:spPr>
          <a:xfrm>
            <a:off x="3270984" y="4160001"/>
            <a:ext cx="2619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User application for monitoring the state of the house and controlling visits of guests</a:t>
            </a:r>
            <a:endParaRPr/>
          </a:p>
        </p:txBody>
      </p:sp>
      <p:sp>
        <p:nvSpPr>
          <p:cNvPr id="132" name="Google Shape;132;p16"/>
          <p:cNvSpPr txBox="1"/>
          <p:nvPr/>
        </p:nvSpPr>
        <p:spPr>
          <a:xfrm>
            <a:off x="8778488" y="4157767"/>
            <a:ext cx="2679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We are developing an internal system for the work of employees of a real estate agency</a:t>
            </a:r>
            <a:endParaRPr/>
          </a:p>
        </p:txBody>
      </p:sp>
      <p:sp>
        <p:nvSpPr>
          <p:cNvPr id="133" name="Google Shape;133;p16"/>
          <p:cNvSpPr txBox="1"/>
          <p:nvPr/>
        </p:nvSpPr>
        <p:spPr>
          <a:xfrm>
            <a:off x="5991642" y="4157767"/>
            <a:ext cx="2685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ru-RU" sz="1200">
                <a:solidFill>
                  <a:schemeClr val="dk1"/>
                </a:solidFill>
                <a:latin typeface="IBM Plex Sans Light"/>
                <a:ea typeface="IBM Plex Sans Light"/>
                <a:cs typeface="IBM Plex Sans Light"/>
                <a:sym typeface="IBM Plex Sans Light"/>
              </a:rPr>
              <a:t>Mobile app</a:t>
            </a:r>
            <a:endParaRPr sz="1200">
              <a:solidFill>
                <a:schemeClr val="dk1"/>
              </a:solidFill>
              <a:latin typeface="IBM Plex Sans Light"/>
              <a:ea typeface="IBM Plex Sans Light"/>
              <a:cs typeface="IBM Plex Sans Light"/>
              <a:sym typeface="IBM Plex Sans Light"/>
            </a:endParaRPr>
          </a:p>
          <a:p>
            <a:pPr indent="0" lvl="0" marL="0" marR="0" rtl="0" algn="l">
              <a:spcBef>
                <a:spcPts val="0"/>
              </a:spcBef>
              <a:spcAft>
                <a:spcPts val="0"/>
              </a:spcAft>
              <a:buClr>
                <a:schemeClr val="dk1"/>
              </a:buClr>
              <a:buSzPts val="1100"/>
              <a:buFont typeface="Arial"/>
              <a:buNone/>
            </a:pPr>
            <a:r>
              <a:rPr lang="ru-RU" sz="1200">
                <a:solidFill>
                  <a:schemeClr val="dk1"/>
                </a:solidFill>
                <a:latin typeface="IBM Plex Sans Light"/>
                <a:ea typeface="IBM Plex Sans Light"/>
                <a:cs typeface="IBM Plex Sans Light"/>
                <a:sym typeface="IBM Plex Sans Light"/>
              </a:rPr>
              <a:t>for TV management</a:t>
            </a:r>
            <a:endParaRPr sz="1200">
              <a:solidFill>
                <a:schemeClr val="dk1"/>
              </a:solidFill>
              <a:latin typeface="IBM Plex Sans Light"/>
              <a:ea typeface="IBM Plex Sans Light"/>
              <a:cs typeface="IBM Plex Sans Light"/>
              <a:sym typeface="IBM Plex Sans Light"/>
            </a:endParaRPr>
          </a:p>
          <a:p>
            <a:pPr indent="0" lvl="0" marL="0" marR="0" rtl="0" algn="l">
              <a:spcBef>
                <a:spcPts val="0"/>
              </a:spcBef>
              <a:spcAft>
                <a:spcPts val="0"/>
              </a:spcAft>
              <a:buClr>
                <a:schemeClr val="dk1"/>
              </a:buClr>
              <a:buSzPts val="1100"/>
              <a:buFont typeface="Arial"/>
              <a:buNone/>
            </a:pPr>
            <a:r>
              <a:rPr lang="ru-RU" sz="1200">
                <a:solidFill>
                  <a:schemeClr val="dk1"/>
                </a:solidFill>
                <a:latin typeface="IBM Plex Sans Light"/>
                <a:ea typeface="IBM Plex Sans Light"/>
                <a:cs typeface="IBM Plex Sans Light"/>
                <a:sym typeface="IBM Plex Sans Light"/>
              </a:rPr>
              <a:t>by voice</a:t>
            </a:r>
            <a:endParaRPr sz="1200">
              <a:solidFill>
                <a:schemeClr val="dk1"/>
              </a:solidFill>
              <a:latin typeface="IBM Plex Sans Light"/>
              <a:ea typeface="IBM Plex Sans Light"/>
              <a:cs typeface="IBM Plex Sans Light"/>
              <a:sym typeface="IBM Plex Sans Light"/>
            </a:endParaRPr>
          </a:p>
          <a:p>
            <a:pPr indent="0" lvl="0" marL="0" marR="0" rtl="0" algn="l">
              <a:spcBef>
                <a:spcPts val="0"/>
              </a:spcBef>
              <a:spcAft>
                <a:spcPts val="0"/>
              </a:spcAft>
              <a:buNone/>
            </a:pPr>
            <a:r>
              <a:t/>
            </a:r>
            <a:endParaRPr sz="1200">
              <a:solidFill>
                <a:schemeClr val="dk1"/>
              </a:solidFill>
              <a:latin typeface="IBM Plex Sans Light"/>
              <a:ea typeface="IBM Plex Sans Light"/>
              <a:cs typeface="IBM Plex Sans Light"/>
              <a:sym typeface="IBM Plex Sans Light"/>
            </a:endParaRPr>
          </a:p>
        </p:txBody>
      </p:sp>
      <p:sp>
        <p:nvSpPr>
          <p:cNvPr id="134" name="Google Shape;134;p16"/>
          <p:cNvSpPr txBox="1"/>
          <p:nvPr/>
        </p:nvSpPr>
        <p:spPr>
          <a:xfrm>
            <a:off x="445969" y="5672146"/>
            <a:ext cx="2489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Corporate system for the work of specialists in the oil industry</a:t>
            </a:r>
            <a:endParaRPr/>
          </a:p>
        </p:txBody>
      </p:sp>
      <p:sp>
        <p:nvSpPr>
          <p:cNvPr id="135" name="Google Shape;135;p16"/>
          <p:cNvSpPr txBox="1"/>
          <p:nvPr/>
        </p:nvSpPr>
        <p:spPr>
          <a:xfrm>
            <a:off x="3270984" y="5671923"/>
            <a:ext cx="2319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Helper for food selection in UK</a:t>
            </a:r>
            <a:endParaRPr/>
          </a:p>
        </p:txBody>
      </p:sp>
      <p:pic>
        <p:nvPicPr>
          <p:cNvPr id="136" name="Google Shape;136;p16"/>
          <p:cNvPicPr preferRelativeResize="0"/>
          <p:nvPr/>
        </p:nvPicPr>
        <p:blipFill rotWithShape="1">
          <a:blip r:embed="rId8">
            <a:alphaModFix/>
          </a:blip>
          <a:srcRect b="0" l="0" r="0" t="0"/>
          <a:stretch/>
        </p:blipFill>
        <p:spPr>
          <a:xfrm>
            <a:off x="550244" y="3614417"/>
            <a:ext cx="508600" cy="508600"/>
          </a:xfrm>
          <a:prstGeom prst="rect">
            <a:avLst/>
          </a:prstGeom>
          <a:noFill/>
          <a:ln>
            <a:noFill/>
          </a:ln>
        </p:spPr>
      </p:pic>
      <p:sp>
        <p:nvSpPr>
          <p:cNvPr id="137" name="Google Shape;137;p16"/>
          <p:cNvSpPr txBox="1"/>
          <p:nvPr/>
        </p:nvSpPr>
        <p:spPr>
          <a:xfrm>
            <a:off x="1091153" y="3699440"/>
            <a:ext cx="11993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chemeClr val="dk1"/>
                </a:solidFill>
                <a:latin typeface="IBM Plex Sans"/>
                <a:ea typeface="IBM Plex Sans"/>
                <a:cs typeface="IBM Plex Sans"/>
                <a:sym typeface="IBM Plex Sans"/>
              </a:rPr>
              <a:t>My bills</a:t>
            </a:r>
            <a:endParaRPr b="1" sz="1600">
              <a:solidFill>
                <a:schemeClr val="dk1"/>
              </a:solidFill>
              <a:latin typeface="IBM Plex Sans"/>
              <a:ea typeface="IBM Plex Sans"/>
              <a:cs typeface="IBM Plex Sans"/>
              <a:sym typeface="IBM Plex Sans"/>
            </a:endParaRPr>
          </a:p>
        </p:txBody>
      </p:sp>
      <p:pic>
        <p:nvPicPr>
          <p:cNvPr id="138" name="Google Shape;138;p16"/>
          <p:cNvPicPr preferRelativeResize="0"/>
          <p:nvPr/>
        </p:nvPicPr>
        <p:blipFill rotWithShape="1">
          <a:blip r:embed="rId9">
            <a:alphaModFix/>
          </a:blip>
          <a:srcRect b="0" l="0" r="0" t="0"/>
          <a:stretch/>
        </p:blipFill>
        <p:spPr>
          <a:xfrm>
            <a:off x="3378066" y="3614417"/>
            <a:ext cx="514908" cy="514908"/>
          </a:xfrm>
          <a:prstGeom prst="rect">
            <a:avLst/>
          </a:prstGeom>
          <a:noFill/>
          <a:ln>
            <a:noFill/>
          </a:ln>
        </p:spPr>
      </p:pic>
      <p:sp>
        <p:nvSpPr>
          <p:cNvPr id="139" name="Google Shape;139;p16"/>
          <p:cNvSpPr txBox="1"/>
          <p:nvPr/>
        </p:nvSpPr>
        <p:spPr>
          <a:xfrm>
            <a:off x="3923900" y="3699450"/>
            <a:ext cx="1201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chemeClr val="dk1"/>
                </a:solidFill>
                <a:latin typeface="IBM Plex Sans"/>
                <a:ea typeface="IBM Plex Sans"/>
                <a:cs typeface="IBM Plex Sans"/>
                <a:sym typeface="IBM Plex Sans"/>
              </a:rPr>
              <a:t>My</a:t>
            </a:r>
            <a:r>
              <a:rPr b="1" lang="ru-RU" sz="1600">
                <a:solidFill>
                  <a:schemeClr val="dk1"/>
                </a:solidFill>
                <a:latin typeface="IBM Plex Sans"/>
                <a:ea typeface="IBM Plex Sans"/>
                <a:cs typeface="IBM Plex Sans"/>
                <a:sym typeface="IBM Plex Sans"/>
              </a:rPr>
              <a:t> house</a:t>
            </a:r>
            <a:endParaRPr b="1" sz="1600">
              <a:solidFill>
                <a:schemeClr val="dk1"/>
              </a:solidFill>
              <a:latin typeface="IBM Plex Sans"/>
              <a:ea typeface="IBM Plex Sans"/>
              <a:cs typeface="IBM Plex Sans"/>
              <a:sym typeface="IBM Plex Sans"/>
            </a:endParaRPr>
          </a:p>
        </p:txBody>
      </p:sp>
      <p:sp>
        <p:nvSpPr>
          <p:cNvPr id="140" name="Google Shape;140;p16"/>
          <p:cNvSpPr txBox="1"/>
          <p:nvPr/>
        </p:nvSpPr>
        <p:spPr>
          <a:xfrm>
            <a:off x="6670608" y="3542357"/>
            <a:ext cx="1941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chemeClr val="dk1"/>
                </a:solidFill>
                <a:latin typeface="IBM Plex Sans"/>
                <a:ea typeface="IBM Plex Sans"/>
                <a:cs typeface="IBM Plex Sans"/>
                <a:sym typeface="IBM Plex Sans"/>
              </a:rPr>
              <a:t>Peersay.</a:t>
            </a:r>
            <a:endParaRPr b="1" sz="1600">
              <a:solidFill>
                <a:schemeClr val="dk1"/>
              </a:solidFill>
              <a:latin typeface="IBM Plex Sans"/>
              <a:ea typeface="IBM Plex Sans"/>
              <a:cs typeface="IBM Plex Sans"/>
              <a:sym typeface="IBM Plex Sans"/>
            </a:endParaRPr>
          </a:p>
          <a:p>
            <a:pPr indent="0" lvl="0" marL="0" marR="0" rtl="0" algn="l">
              <a:spcBef>
                <a:spcPts val="0"/>
              </a:spcBef>
              <a:spcAft>
                <a:spcPts val="0"/>
              </a:spcAft>
              <a:buNone/>
            </a:pPr>
            <a:r>
              <a:rPr b="1" lang="ru-RU" sz="1600">
                <a:solidFill>
                  <a:schemeClr val="dk1"/>
                </a:solidFill>
                <a:latin typeface="IBM Plex Sans"/>
                <a:ea typeface="IBM Plex Sans"/>
                <a:cs typeface="IBM Plex Sans"/>
                <a:sym typeface="IBM Plex Sans"/>
              </a:rPr>
              <a:t>Voice remote</a:t>
            </a:r>
            <a:endParaRPr b="1" sz="1600">
              <a:solidFill>
                <a:schemeClr val="dk1"/>
              </a:solidFill>
              <a:latin typeface="IBM Plex Sans"/>
              <a:ea typeface="IBM Plex Sans"/>
              <a:cs typeface="IBM Plex Sans"/>
              <a:sym typeface="IBM Plex Sans"/>
            </a:endParaRPr>
          </a:p>
        </p:txBody>
      </p:sp>
      <p:pic>
        <p:nvPicPr>
          <p:cNvPr id="141" name="Google Shape;141;p16"/>
          <p:cNvPicPr preferRelativeResize="0"/>
          <p:nvPr/>
        </p:nvPicPr>
        <p:blipFill rotWithShape="1">
          <a:blip r:embed="rId10">
            <a:alphaModFix/>
          </a:blip>
          <a:srcRect b="0" l="0" r="0" t="0"/>
          <a:stretch/>
        </p:blipFill>
        <p:spPr>
          <a:xfrm>
            <a:off x="8773008" y="3523684"/>
            <a:ext cx="598051" cy="598051"/>
          </a:xfrm>
          <a:prstGeom prst="rect">
            <a:avLst/>
          </a:prstGeom>
          <a:noFill/>
          <a:ln>
            <a:noFill/>
          </a:ln>
        </p:spPr>
      </p:pic>
      <p:sp>
        <p:nvSpPr>
          <p:cNvPr id="142" name="Google Shape;142;p16"/>
          <p:cNvSpPr txBox="1"/>
          <p:nvPr/>
        </p:nvSpPr>
        <p:spPr>
          <a:xfrm>
            <a:off x="9371045" y="3667150"/>
            <a:ext cx="8724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chemeClr val="dk1"/>
                </a:solidFill>
                <a:latin typeface="IBM Plex Sans"/>
                <a:ea typeface="IBM Plex Sans"/>
                <a:cs typeface="IBM Plex Sans"/>
                <a:sym typeface="IBM Plex Sans"/>
              </a:rPr>
              <a:t>CRM</a:t>
            </a:r>
            <a:endParaRPr b="1" sz="1600">
              <a:solidFill>
                <a:schemeClr val="dk1"/>
              </a:solidFill>
              <a:latin typeface="IBM Plex Sans"/>
              <a:ea typeface="IBM Plex Sans"/>
              <a:cs typeface="IBM Plex Sans"/>
              <a:sym typeface="IBM Plex Sans"/>
            </a:endParaRPr>
          </a:p>
        </p:txBody>
      </p:sp>
      <p:sp>
        <p:nvSpPr>
          <p:cNvPr id="143" name="Google Shape;143;p16"/>
          <p:cNvSpPr txBox="1"/>
          <p:nvPr/>
        </p:nvSpPr>
        <p:spPr>
          <a:xfrm>
            <a:off x="1101194" y="5201599"/>
            <a:ext cx="148470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chemeClr val="dk1"/>
                </a:solidFill>
                <a:latin typeface="IBM Plex Sans"/>
                <a:ea typeface="IBM Plex Sans"/>
                <a:cs typeface="IBM Plex Sans"/>
                <a:sym typeface="IBM Plex Sans"/>
              </a:rPr>
              <a:t>UpstreamLab</a:t>
            </a:r>
            <a:endParaRPr b="1" sz="1600">
              <a:solidFill>
                <a:schemeClr val="dk1"/>
              </a:solidFill>
              <a:latin typeface="IBM Plex Sans"/>
              <a:ea typeface="IBM Plex Sans"/>
              <a:cs typeface="IBM Plex Sans"/>
              <a:sym typeface="IBM Plex Sans"/>
            </a:endParaRPr>
          </a:p>
        </p:txBody>
      </p:sp>
      <p:pic>
        <p:nvPicPr>
          <p:cNvPr id="144" name="Google Shape;144;p16"/>
          <p:cNvPicPr preferRelativeResize="0"/>
          <p:nvPr/>
        </p:nvPicPr>
        <p:blipFill rotWithShape="1">
          <a:blip r:embed="rId11">
            <a:alphaModFix/>
          </a:blip>
          <a:srcRect b="0" l="0" r="0" t="0"/>
          <a:stretch/>
        </p:blipFill>
        <p:spPr>
          <a:xfrm>
            <a:off x="3363270" y="5165501"/>
            <a:ext cx="1471143" cy="401810"/>
          </a:xfrm>
          <a:prstGeom prst="rect">
            <a:avLst/>
          </a:prstGeom>
          <a:noFill/>
          <a:ln>
            <a:noFill/>
          </a:ln>
        </p:spPr>
      </p:pic>
      <p:pic>
        <p:nvPicPr>
          <p:cNvPr descr="Изображение выглядит как скрепка, легкий&#10;&#10;Автоматически созданное описание" id="145" name="Google Shape;145;p16"/>
          <p:cNvPicPr preferRelativeResize="0"/>
          <p:nvPr/>
        </p:nvPicPr>
        <p:blipFill rotWithShape="1">
          <a:blip r:embed="rId12">
            <a:alphaModFix/>
          </a:blip>
          <a:srcRect b="0" l="0" r="0" t="0"/>
          <a:stretch/>
        </p:blipFill>
        <p:spPr>
          <a:xfrm>
            <a:off x="550244" y="5035481"/>
            <a:ext cx="550950" cy="620912"/>
          </a:xfrm>
          <a:prstGeom prst="rect">
            <a:avLst/>
          </a:prstGeom>
          <a:noFill/>
          <a:ln>
            <a:noFill/>
          </a:ln>
        </p:spPr>
      </p:pic>
      <p:pic>
        <p:nvPicPr>
          <p:cNvPr id="146" name="Google Shape;146;p16"/>
          <p:cNvPicPr preferRelativeResize="0"/>
          <p:nvPr/>
        </p:nvPicPr>
        <p:blipFill rotWithShape="1">
          <a:blip r:embed="rId13">
            <a:alphaModFix/>
          </a:blip>
          <a:srcRect b="0" l="0" r="0" t="0"/>
          <a:stretch/>
        </p:blipFill>
        <p:spPr>
          <a:xfrm>
            <a:off x="6096000" y="5020324"/>
            <a:ext cx="1402080" cy="490728"/>
          </a:xfrm>
          <a:prstGeom prst="rect">
            <a:avLst/>
          </a:prstGeom>
          <a:noFill/>
          <a:ln>
            <a:noFill/>
          </a:ln>
        </p:spPr>
      </p:pic>
      <p:pic>
        <p:nvPicPr>
          <p:cNvPr id="147" name="Google Shape;147;p16"/>
          <p:cNvPicPr preferRelativeResize="0"/>
          <p:nvPr/>
        </p:nvPicPr>
        <p:blipFill rotWithShape="1">
          <a:blip r:embed="rId14">
            <a:alphaModFix/>
          </a:blip>
          <a:srcRect b="0" l="0" r="0" t="0"/>
          <a:stretch/>
        </p:blipFill>
        <p:spPr>
          <a:xfrm>
            <a:off x="8890140" y="5056043"/>
            <a:ext cx="1649715" cy="435916"/>
          </a:xfrm>
          <a:prstGeom prst="rect">
            <a:avLst/>
          </a:prstGeom>
          <a:noFill/>
          <a:ln>
            <a:noFill/>
          </a:ln>
        </p:spPr>
      </p:pic>
      <p:sp>
        <p:nvSpPr>
          <p:cNvPr id="148" name="Google Shape;148;p16"/>
          <p:cNvSpPr txBox="1"/>
          <p:nvPr/>
        </p:nvSpPr>
        <p:spPr>
          <a:xfrm>
            <a:off x="8786801" y="5657185"/>
            <a:ext cx="2826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200">
                <a:solidFill>
                  <a:schemeClr val="dk1"/>
                </a:solidFill>
                <a:latin typeface="IBM Plex Sans Light"/>
                <a:ea typeface="IBM Plex Sans Light"/>
                <a:cs typeface="IBM Plex Sans Light"/>
                <a:sym typeface="IBM Plex Sans Light"/>
              </a:rPr>
              <a:t>Coworking where you can work productively, develop and find like-minded people</a:t>
            </a:r>
            <a:endParaRPr/>
          </a:p>
        </p:txBody>
      </p:sp>
      <p:sp>
        <p:nvSpPr>
          <p:cNvPr id="149" name="Google Shape;149;p16"/>
          <p:cNvSpPr txBox="1"/>
          <p:nvPr/>
        </p:nvSpPr>
        <p:spPr>
          <a:xfrm>
            <a:off x="5999954" y="5657185"/>
            <a:ext cx="246240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ru-RU" sz="1200">
                <a:solidFill>
                  <a:schemeClr val="dk1"/>
                </a:solidFill>
                <a:latin typeface="IBM Plex Sans Light"/>
                <a:ea typeface="IBM Plex Sans Light"/>
                <a:cs typeface="IBM Plex Sans Light"/>
                <a:sym typeface="IBM Plex Sans Light"/>
              </a:rPr>
              <a:t>Lecture-bar for events and meetings</a:t>
            </a:r>
            <a:endParaRPr/>
          </a:p>
        </p:txBody>
      </p:sp>
      <p:pic>
        <p:nvPicPr>
          <p:cNvPr id="150" name="Google Shape;150;p16"/>
          <p:cNvPicPr preferRelativeResize="0"/>
          <p:nvPr/>
        </p:nvPicPr>
        <p:blipFill rotWithShape="1">
          <a:blip r:embed="rId15">
            <a:alphaModFix/>
          </a:blip>
          <a:srcRect b="0" l="0" r="0" t="0"/>
          <a:stretch/>
        </p:blipFill>
        <p:spPr>
          <a:xfrm>
            <a:off x="8799320" y="2245781"/>
            <a:ext cx="2007225" cy="314770"/>
          </a:xfrm>
          <a:prstGeom prst="rect">
            <a:avLst/>
          </a:prstGeom>
          <a:noFill/>
          <a:ln>
            <a:noFill/>
          </a:ln>
        </p:spPr>
      </p:pic>
      <p:pic>
        <p:nvPicPr>
          <p:cNvPr id="151" name="Google Shape;151;p16"/>
          <p:cNvPicPr preferRelativeResize="0"/>
          <p:nvPr/>
        </p:nvPicPr>
        <p:blipFill rotWithShape="1">
          <a:blip r:embed="rId16">
            <a:alphaModFix/>
          </a:blip>
          <a:srcRect b="0" l="0" r="0" t="0"/>
          <a:stretch/>
        </p:blipFill>
        <p:spPr>
          <a:xfrm>
            <a:off x="6090000" y="3606800"/>
            <a:ext cx="514935" cy="5149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7"/>
          <p:cNvPicPr preferRelativeResize="0"/>
          <p:nvPr/>
        </p:nvPicPr>
        <p:blipFill rotWithShape="1">
          <a:blip r:embed="rId3">
            <a:alphaModFix/>
          </a:blip>
          <a:srcRect b="0" l="0" r="0" t="0"/>
          <a:stretch/>
        </p:blipFill>
        <p:spPr>
          <a:xfrm>
            <a:off x="5496026" y="1869689"/>
            <a:ext cx="6365506" cy="4276667"/>
          </a:xfrm>
          <a:prstGeom prst="rect">
            <a:avLst/>
          </a:prstGeom>
          <a:noFill/>
          <a:ln>
            <a:noFill/>
          </a:ln>
        </p:spPr>
      </p:pic>
      <p:sp>
        <p:nvSpPr>
          <p:cNvPr id="157" name="Google Shape;157;p17"/>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158" name="Google Shape;158;p17"/>
          <p:cNvSpPr txBox="1"/>
          <p:nvPr/>
        </p:nvSpPr>
        <p:spPr>
          <a:xfrm>
            <a:off x="445969" y="299590"/>
            <a:ext cx="271741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Peers.TV</a:t>
            </a:r>
            <a:endParaRPr sz="4800">
              <a:solidFill>
                <a:schemeClr val="lt1"/>
              </a:solidFill>
              <a:latin typeface="IBM Plex Sans Medium"/>
              <a:ea typeface="IBM Plex Sans Medium"/>
              <a:cs typeface="IBM Plex Sans Medium"/>
              <a:sym typeface="IBM Plex Sans Medium"/>
            </a:endParaRPr>
          </a:p>
        </p:txBody>
      </p:sp>
      <p:pic>
        <p:nvPicPr>
          <p:cNvPr id="159" name="Google Shape;159;p17"/>
          <p:cNvPicPr preferRelativeResize="0"/>
          <p:nvPr/>
        </p:nvPicPr>
        <p:blipFill rotWithShape="1">
          <a:blip r:embed="rId4">
            <a:alphaModFix/>
          </a:blip>
          <a:srcRect b="0" l="0" r="0" t="0"/>
          <a:stretch/>
        </p:blipFill>
        <p:spPr>
          <a:xfrm>
            <a:off x="10626291" y="6232848"/>
            <a:ext cx="1235241" cy="279859"/>
          </a:xfrm>
          <a:prstGeom prst="rect">
            <a:avLst/>
          </a:prstGeom>
          <a:noFill/>
          <a:ln>
            <a:noFill/>
          </a:ln>
        </p:spPr>
      </p:pic>
      <p:sp>
        <p:nvSpPr>
          <p:cNvPr id="160" name="Google Shape;160;p17"/>
          <p:cNvSpPr txBox="1"/>
          <p:nvPr/>
        </p:nvSpPr>
        <p:spPr>
          <a:xfrm>
            <a:off x="445971" y="2024475"/>
            <a:ext cx="4655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CROSS-PLATFORM SOLUTION</a:t>
            </a:r>
            <a:endParaRPr/>
          </a:p>
        </p:txBody>
      </p:sp>
      <p:sp>
        <p:nvSpPr>
          <p:cNvPr id="161" name="Google Shape;161;p17"/>
          <p:cNvSpPr txBox="1"/>
          <p:nvPr/>
        </p:nvSpPr>
        <p:spPr>
          <a:xfrm>
            <a:off x="445970" y="2919645"/>
            <a:ext cx="46554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02020"/>
                </a:solidFill>
                <a:latin typeface="IBM Plex Sans SemiBold"/>
                <a:ea typeface="IBM Plex Sans SemiBold"/>
                <a:cs typeface="IBM Plex Sans SemiBold"/>
                <a:sym typeface="IBM Plex Sans SemiBold"/>
              </a:rPr>
              <a:t>Peers.TV service is available on all popular platforms, the list of which is continuously expanding: Web, iOS, Android, Smart TV, STB.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167" name="Google Shape;167;p18"/>
          <p:cNvSpPr txBox="1"/>
          <p:nvPr/>
        </p:nvSpPr>
        <p:spPr>
          <a:xfrm>
            <a:off x="445969" y="299590"/>
            <a:ext cx="271741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Peers.TV</a:t>
            </a:r>
            <a:endParaRPr sz="4800">
              <a:solidFill>
                <a:schemeClr val="lt1"/>
              </a:solidFill>
              <a:latin typeface="IBM Plex Sans Medium"/>
              <a:ea typeface="IBM Plex Sans Medium"/>
              <a:cs typeface="IBM Plex Sans Medium"/>
              <a:sym typeface="IBM Plex Sans Medium"/>
            </a:endParaRPr>
          </a:p>
        </p:txBody>
      </p:sp>
      <p:pic>
        <p:nvPicPr>
          <p:cNvPr id="168" name="Google Shape;168;p18"/>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169" name="Google Shape;169;p18"/>
          <p:cNvSpPr txBox="1"/>
          <p:nvPr/>
        </p:nvSpPr>
        <p:spPr>
          <a:xfrm>
            <a:off x="5573060" y="2235408"/>
            <a:ext cx="2295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CDN for media content</a:t>
            </a:r>
            <a:endParaRPr/>
          </a:p>
        </p:txBody>
      </p:sp>
      <p:sp>
        <p:nvSpPr>
          <p:cNvPr id="170" name="Google Shape;170;p18"/>
          <p:cNvSpPr txBox="1"/>
          <p:nvPr/>
        </p:nvSpPr>
        <p:spPr>
          <a:xfrm>
            <a:off x="1780672" y="2253408"/>
            <a:ext cx="229562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HLS-broadcasting</a:t>
            </a:r>
            <a:endParaRPr/>
          </a:p>
        </p:txBody>
      </p:sp>
      <p:sp>
        <p:nvSpPr>
          <p:cNvPr id="171" name="Google Shape;171;p18"/>
          <p:cNvSpPr txBox="1"/>
          <p:nvPr/>
        </p:nvSpPr>
        <p:spPr>
          <a:xfrm>
            <a:off x="9373490" y="2244088"/>
            <a:ext cx="21030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Traffic saving system "ByteFog"</a:t>
            </a:r>
            <a:endParaRPr sz="1600">
              <a:solidFill>
                <a:schemeClr val="dk1"/>
              </a:solidFill>
              <a:latin typeface="IBM Plex Sans SemiBold"/>
              <a:ea typeface="IBM Plex Sans SemiBold"/>
              <a:cs typeface="IBM Plex Sans SemiBold"/>
              <a:sym typeface="IBM Plex Sans SemiBold"/>
            </a:endParaRPr>
          </a:p>
        </p:txBody>
      </p:sp>
      <p:pic>
        <p:nvPicPr>
          <p:cNvPr id="172" name="Google Shape;172;p18"/>
          <p:cNvPicPr preferRelativeResize="0"/>
          <p:nvPr/>
        </p:nvPicPr>
        <p:blipFill rotWithShape="1">
          <a:blip r:embed="rId4">
            <a:alphaModFix/>
          </a:blip>
          <a:srcRect b="0" l="0" r="0" t="0"/>
          <a:stretch/>
        </p:blipFill>
        <p:spPr>
          <a:xfrm>
            <a:off x="445969" y="1972329"/>
            <a:ext cx="1334703" cy="1115430"/>
          </a:xfrm>
          <a:prstGeom prst="rect">
            <a:avLst/>
          </a:prstGeom>
          <a:noFill/>
          <a:ln>
            <a:noFill/>
          </a:ln>
        </p:spPr>
      </p:pic>
      <p:pic>
        <p:nvPicPr>
          <p:cNvPr id="173" name="Google Shape;173;p18"/>
          <p:cNvPicPr preferRelativeResize="0"/>
          <p:nvPr/>
        </p:nvPicPr>
        <p:blipFill rotWithShape="1">
          <a:blip r:embed="rId5">
            <a:alphaModFix/>
          </a:blip>
          <a:srcRect b="0" l="0" r="0" t="0"/>
          <a:stretch/>
        </p:blipFill>
        <p:spPr>
          <a:xfrm>
            <a:off x="4239893" y="1980817"/>
            <a:ext cx="1333166" cy="1098453"/>
          </a:xfrm>
          <a:prstGeom prst="rect">
            <a:avLst/>
          </a:prstGeom>
          <a:noFill/>
          <a:ln>
            <a:noFill/>
          </a:ln>
        </p:spPr>
      </p:pic>
      <p:pic>
        <p:nvPicPr>
          <p:cNvPr id="174" name="Google Shape;174;p18"/>
          <p:cNvPicPr preferRelativeResize="0"/>
          <p:nvPr/>
        </p:nvPicPr>
        <p:blipFill rotWithShape="1">
          <a:blip r:embed="rId6">
            <a:alphaModFix/>
          </a:blip>
          <a:srcRect b="0" l="0" r="0" t="0"/>
          <a:stretch/>
        </p:blipFill>
        <p:spPr>
          <a:xfrm>
            <a:off x="8032280" y="1965659"/>
            <a:ext cx="1342684" cy="1122100"/>
          </a:xfrm>
          <a:prstGeom prst="rect">
            <a:avLst/>
          </a:prstGeom>
          <a:noFill/>
          <a:ln>
            <a:noFill/>
          </a:ln>
        </p:spPr>
      </p:pic>
      <p:pic>
        <p:nvPicPr>
          <p:cNvPr id="175" name="Google Shape;175;p18"/>
          <p:cNvPicPr preferRelativeResize="0"/>
          <p:nvPr/>
        </p:nvPicPr>
        <p:blipFill rotWithShape="1">
          <a:blip r:embed="rId7">
            <a:alphaModFix/>
          </a:blip>
          <a:srcRect b="0" l="0" r="0" t="0"/>
          <a:stretch/>
        </p:blipFill>
        <p:spPr>
          <a:xfrm>
            <a:off x="447171" y="3387495"/>
            <a:ext cx="1333501" cy="1123951"/>
          </a:xfrm>
          <a:prstGeom prst="rect">
            <a:avLst/>
          </a:prstGeom>
          <a:noFill/>
          <a:ln>
            <a:noFill/>
          </a:ln>
        </p:spPr>
      </p:pic>
      <p:pic>
        <p:nvPicPr>
          <p:cNvPr id="176" name="Google Shape;176;p18"/>
          <p:cNvPicPr preferRelativeResize="0"/>
          <p:nvPr/>
        </p:nvPicPr>
        <p:blipFill rotWithShape="1">
          <a:blip r:embed="rId8">
            <a:alphaModFix/>
          </a:blip>
          <a:srcRect b="0" l="0" r="0" t="0"/>
          <a:stretch/>
        </p:blipFill>
        <p:spPr>
          <a:xfrm>
            <a:off x="4239893" y="3380553"/>
            <a:ext cx="1333166" cy="1130893"/>
          </a:xfrm>
          <a:prstGeom prst="rect">
            <a:avLst/>
          </a:prstGeom>
          <a:noFill/>
          <a:ln>
            <a:noFill/>
          </a:ln>
        </p:spPr>
      </p:pic>
      <p:pic>
        <p:nvPicPr>
          <p:cNvPr id="177" name="Google Shape;177;p18"/>
          <p:cNvPicPr preferRelativeResize="0"/>
          <p:nvPr/>
        </p:nvPicPr>
        <p:blipFill rotWithShape="1">
          <a:blip r:embed="rId9">
            <a:alphaModFix/>
          </a:blip>
          <a:srcRect b="0" l="0" r="0" t="0"/>
          <a:stretch/>
        </p:blipFill>
        <p:spPr>
          <a:xfrm>
            <a:off x="447172" y="4811182"/>
            <a:ext cx="1333500" cy="1114425"/>
          </a:xfrm>
          <a:prstGeom prst="rect">
            <a:avLst/>
          </a:prstGeom>
          <a:noFill/>
          <a:ln>
            <a:noFill/>
          </a:ln>
        </p:spPr>
      </p:pic>
      <p:pic>
        <p:nvPicPr>
          <p:cNvPr id="178" name="Google Shape;178;p18"/>
          <p:cNvPicPr preferRelativeResize="0"/>
          <p:nvPr/>
        </p:nvPicPr>
        <p:blipFill rotWithShape="1">
          <a:blip r:embed="rId10">
            <a:alphaModFix/>
          </a:blip>
          <a:srcRect b="0" l="0" r="0" t="0"/>
          <a:stretch/>
        </p:blipFill>
        <p:spPr>
          <a:xfrm>
            <a:off x="4239559" y="4811182"/>
            <a:ext cx="1333500" cy="1114425"/>
          </a:xfrm>
          <a:prstGeom prst="rect">
            <a:avLst/>
          </a:prstGeom>
          <a:noFill/>
          <a:ln>
            <a:noFill/>
          </a:ln>
        </p:spPr>
      </p:pic>
      <p:sp>
        <p:nvSpPr>
          <p:cNvPr id="179" name="Google Shape;179;p18"/>
          <p:cNvSpPr txBox="1"/>
          <p:nvPr/>
        </p:nvSpPr>
        <p:spPr>
          <a:xfrm>
            <a:off x="5573060" y="3649353"/>
            <a:ext cx="22956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Voice search and broadcast management</a:t>
            </a:r>
            <a:endParaRPr/>
          </a:p>
        </p:txBody>
      </p:sp>
      <p:sp>
        <p:nvSpPr>
          <p:cNvPr id="180" name="Google Shape;180;p18"/>
          <p:cNvSpPr txBox="1"/>
          <p:nvPr/>
        </p:nvSpPr>
        <p:spPr>
          <a:xfrm>
            <a:off x="1780672" y="3667353"/>
            <a:ext cx="2295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Transcoding to multiple profiles</a:t>
            </a:r>
            <a:endParaRPr/>
          </a:p>
        </p:txBody>
      </p:sp>
      <p:sp>
        <p:nvSpPr>
          <p:cNvPr id="181" name="Google Shape;181;p18"/>
          <p:cNvSpPr txBox="1"/>
          <p:nvPr/>
        </p:nvSpPr>
        <p:spPr>
          <a:xfrm>
            <a:off x="1780672" y="4952895"/>
            <a:ext cx="22026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CatchUp TV: archive of a TV program broadcast management</a:t>
            </a:r>
            <a:endParaRPr/>
          </a:p>
        </p:txBody>
      </p:sp>
      <p:sp>
        <p:nvSpPr>
          <p:cNvPr id="182" name="Google Shape;182;p18"/>
          <p:cNvSpPr txBox="1"/>
          <p:nvPr/>
        </p:nvSpPr>
        <p:spPr>
          <a:xfrm>
            <a:off x="5573059" y="4952895"/>
            <a:ext cx="220264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Individual development and customization</a:t>
            </a:r>
            <a:endParaRPr sz="1600">
              <a:solidFill>
                <a:schemeClr val="dk1"/>
              </a:solidFill>
              <a:latin typeface="IBM Plex Sans SemiBold"/>
              <a:ea typeface="IBM Plex Sans SemiBold"/>
              <a:cs typeface="IBM Plex Sans SemiBold"/>
              <a:sym typeface="IBM Plex Sans SemiBold"/>
            </a:endParaRPr>
          </a:p>
        </p:txBody>
      </p:sp>
      <p:sp>
        <p:nvSpPr>
          <p:cNvPr id="183" name="Google Shape;183;p18"/>
          <p:cNvSpPr txBox="1"/>
          <p:nvPr/>
        </p:nvSpPr>
        <p:spPr>
          <a:xfrm>
            <a:off x="9444103" y="3527450"/>
            <a:ext cx="22956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Integration and configuration of the service by our own efforts</a:t>
            </a:r>
            <a:endParaRPr/>
          </a:p>
        </p:txBody>
      </p:sp>
      <p:pic>
        <p:nvPicPr>
          <p:cNvPr id="184" name="Google Shape;184;p18"/>
          <p:cNvPicPr preferRelativeResize="0"/>
          <p:nvPr/>
        </p:nvPicPr>
        <p:blipFill rotWithShape="1">
          <a:blip r:embed="rId11">
            <a:alphaModFix/>
          </a:blip>
          <a:srcRect b="0" l="0" r="0" t="0"/>
          <a:stretch/>
        </p:blipFill>
        <p:spPr>
          <a:xfrm>
            <a:off x="8017954" y="3378143"/>
            <a:ext cx="1355536" cy="1129613"/>
          </a:xfrm>
          <a:prstGeom prst="rect">
            <a:avLst/>
          </a:prstGeom>
          <a:noFill/>
          <a:ln>
            <a:noFill/>
          </a:ln>
        </p:spPr>
      </p:pic>
      <p:pic>
        <p:nvPicPr>
          <p:cNvPr id="185" name="Google Shape;185;p18"/>
          <p:cNvPicPr preferRelativeResize="0"/>
          <p:nvPr/>
        </p:nvPicPr>
        <p:blipFill rotWithShape="1">
          <a:blip r:embed="rId12">
            <a:alphaModFix/>
          </a:blip>
          <a:srcRect b="0" l="0" r="0" t="0"/>
          <a:stretch/>
        </p:blipFill>
        <p:spPr>
          <a:xfrm>
            <a:off x="8012012" y="4811182"/>
            <a:ext cx="1361478" cy="1134565"/>
          </a:xfrm>
          <a:prstGeom prst="rect">
            <a:avLst/>
          </a:prstGeom>
          <a:noFill/>
          <a:ln>
            <a:noFill/>
          </a:ln>
        </p:spPr>
      </p:pic>
      <p:sp>
        <p:nvSpPr>
          <p:cNvPr id="186" name="Google Shape;186;p18"/>
          <p:cNvSpPr txBox="1"/>
          <p:nvPr/>
        </p:nvSpPr>
        <p:spPr>
          <a:xfrm>
            <a:off x="9417328" y="4974121"/>
            <a:ext cx="1987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chemeClr val="dk1"/>
                </a:solidFill>
                <a:latin typeface="IBM Plex Sans SemiBold"/>
                <a:ea typeface="IBM Plex Sans SemiBold"/>
                <a:cs typeface="IBM Plex Sans SemiBold"/>
                <a:sym typeface="IBM Plex Sans SemiBold"/>
              </a:rPr>
              <a:t>Finished product “out of the box”</a:t>
            </a:r>
            <a:endParaRPr sz="1600">
              <a:solidFill>
                <a:schemeClr val="dk1"/>
              </a:solidFill>
              <a:latin typeface="IBM Plex Sans SemiBold"/>
              <a:ea typeface="IBM Plex Sans SemiBold"/>
              <a:cs typeface="IBM Plex Sans SemiBold"/>
              <a:sym typeface="IBM Plex Sans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192" name="Google Shape;192;p19"/>
          <p:cNvSpPr txBox="1"/>
          <p:nvPr/>
        </p:nvSpPr>
        <p:spPr>
          <a:xfrm>
            <a:off x="445969" y="299590"/>
            <a:ext cx="58544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Peers.TV as a brand</a:t>
            </a:r>
            <a:endParaRPr/>
          </a:p>
        </p:txBody>
      </p:sp>
      <p:pic>
        <p:nvPicPr>
          <p:cNvPr id="193" name="Google Shape;193;p19"/>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194" name="Google Shape;194;p19"/>
          <p:cNvSpPr txBox="1"/>
          <p:nvPr/>
        </p:nvSpPr>
        <p:spPr>
          <a:xfrm>
            <a:off x="445971" y="2286681"/>
            <a:ext cx="5649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ru-RU" sz="2400">
                <a:solidFill>
                  <a:srgbClr val="202020"/>
                </a:solidFill>
                <a:latin typeface="IBM Plex Sans"/>
                <a:ea typeface="IBM Plex Sans"/>
                <a:cs typeface="IBM Plex Sans"/>
                <a:sym typeface="IBM Plex Sans"/>
              </a:rPr>
              <a:t>WE MAKE PEERS.TV</a:t>
            </a:r>
            <a:endParaRPr b="1" sz="2400">
              <a:solidFill>
                <a:srgbClr val="202020"/>
              </a:solidFill>
              <a:latin typeface="IBM Plex Sans"/>
              <a:ea typeface="IBM Plex Sans"/>
              <a:cs typeface="IBM Plex Sans"/>
              <a:sym typeface="IBM Plex Sans"/>
            </a:endParaRPr>
          </a:p>
          <a:p>
            <a:pPr indent="0" lvl="0" marL="0" marR="0" rtl="0" algn="l">
              <a:spcBef>
                <a:spcPts val="0"/>
              </a:spcBef>
              <a:spcAft>
                <a:spcPts val="0"/>
              </a:spcAft>
              <a:buSzPts val="1100"/>
              <a:buNone/>
            </a:pPr>
            <a:r>
              <a:rPr b="1" lang="ru-RU" sz="2400">
                <a:solidFill>
                  <a:srgbClr val="202020"/>
                </a:solidFill>
                <a:latin typeface="IBM Plex Sans"/>
                <a:ea typeface="IBM Plex Sans"/>
                <a:cs typeface="IBM Plex Sans"/>
                <a:sym typeface="IBM Plex Sans"/>
              </a:rPr>
              <a:t>AS A TV SERVICE FOR OPERATORS</a:t>
            </a:r>
            <a:endParaRPr b="1" sz="2400">
              <a:solidFill>
                <a:srgbClr val="202020"/>
              </a:solidFill>
              <a:latin typeface="IBM Plex Sans"/>
              <a:ea typeface="IBM Plex Sans"/>
              <a:cs typeface="IBM Plex Sans"/>
              <a:sym typeface="IBM Plex Sans"/>
            </a:endParaRPr>
          </a:p>
        </p:txBody>
      </p:sp>
      <p:sp>
        <p:nvSpPr>
          <p:cNvPr id="195" name="Google Shape;195;p19"/>
          <p:cNvSpPr txBox="1"/>
          <p:nvPr/>
        </p:nvSpPr>
        <p:spPr>
          <a:xfrm>
            <a:off x="445970" y="3181851"/>
            <a:ext cx="73929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02020"/>
                </a:solidFill>
                <a:latin typeface="IBM Plex Sans SemiBold"/>
                <a:ea typeface="IBM Plex Sans SemiBold"/>
                <a:cs typeface="IBM Plex Sans SemiBold"/>
                <a:sym typeface="IBM Plex Sans SemiBold"/>
              </a:rPr>
              <a:t>We already have everything you need to provide your subscribers with a convenient TV app with rating channels and a VOD content aggregator.</a:t>
            </a:r>
            <a:endParaRPr/>
          </a:p>
          <a:p>
            <a:pPr indent="0" lvl="0" marL="0" marR="0" rtl="0" algn="l">
              <a:spcBef>
                <a:spcPts val="1200"/>
              </a:spcBef>
              <a:spcAft>
                <a:spcPts val="0"/>
              </a:spcAft>
              <a:buNone/>
            </a:pPr>
            <a:r>
              <a:rPr lang="ru-RU" sz="2000">
                <a:solidFill>
                  <a:srgbClr val="202020"/>
                </a:solidFill>
                <a:latin typeface="IBM Plex Sans SemiBold"/>
                <a:ea typeface="IBM Plex Sans SemiBold"/>
                <a:cs typeface="IBM Plex Sans SemiBold"/>
                <a:sym typeface="IBM Plex Sans SemiBold"/>
              </a:rPr>
              <a:t>In a short time you get a recognizable and popular TV service.</a:t>
            </a:r>
            <a:endParaRPr/>
          </a:p>
        </p:txBody>
      </p:sp>
      <p:pic>
        <p:nvPicPr>
          <p:cNvPr id="196" name="Google Shape;196;p19"/>
          <p:cNvPicPr preferRelativeResize="0"/>
          <p:nvPr/>
        </p:nvPicPr>
        <p:blipFill rotWithShape="1">
          <a:blip r:embed="rId4">
            <a:alphaModFix/>
          </a:blip>
          <a:srcRect b="0" l="0" r="0" t="0"/>
          <a:stretch/>
        </p:blipFill>
        <p:spPr>
          <a:xfrm>
            <a:off x="8952805" y="2702180"/>
            <a:ext cx="2222121" cy="22221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02" name="Google Shape;202;p20"/>
          <p:cNvSpPr txBox="1"/>
          <p:nvPr/>
        </p:nvSpPr>
        <p:spPr>
          <a:xfrm>
            <a:off x="445978" y="299600"/>
            <a:ext cx="10625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Peers.TV as White-label solution</a:t>
            </a:r>
            <a:endParaRPr sz="4800">
              <a:solidFill>
                <a:schemeClr val="lt1"/>
              </a:solidFill>
              <a:latin typeface="IBM Plex Sans Medium"/>
              <a:ea typeface="IBM Plex Sans Medium"/>
              <a:cs typeface="IBM Plex Sans Medium"/>
              <a:sym typeface="IBM Plex Sans Medium"/>
            </a:endParaRPr>
          </a:p>
        </p:txBody>
      </p:sp>
      <p:pic>
        <p:nvPicPr>
          <p:cNvPr id="203" name="Google Shape;203;p20"/>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204" name="Google Shape;204;p20"/>
          <p:cNvSpPr txBox="1"/>
          <p:nvPr/>
        </p:nvSpPr>
        <p:spPr>
          <a:xfrm>
            <a:off x="445971" y="2727119"/>
            <a:ext cx="56500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202020"/>
                </a:solidFill>
                <a:latin typeface="IBM Plex Sans"/>
                <a:ea typeface="IBM Plex Sans"/>
                <a:cs typeface="IBM Plex Sans"/>
                <a:sym typeface="IBM Plex Sans"/>
              </a:rPr>
              <a:t>PEERS.TV FOR YOUR REQUIREMENTS</a:t>
            </a:r>
            <a:endParaRPr/>
          </a:p>
        </p:txBody>
      </p:sp>
      <p:sp>
        <p:nvSpPr>
          <p:cNvPr id="205" name="Google Shape;205;p20"/>
          <p:cNvSpPr txBox="1"/>
          <p:nvPr/>
        </p:nvSpPr>
        <p:spPr>
          <a:xfrm>
            <a:off x="445970" y="3622288"/>
            <a:ext cx="71000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02020"/>
                </a:solidFill>
                <a:latin typeface="IBM Plex Sans SemiBold"/>
                <a:ea typeface="IBM Plex Sans SemiBold"/>
                <a:cs typeface="IBM Plex Sans SemiBold"/>
                <a:sym typeface="IBM Plex Sans SemiBold"/>
              </a:rPr>
              <a:t>Customization of the solution and individual refinement of the product for you</a:t>
            </a:r>
            <a:endParaRPr/>
          </a:p>
        </p:txBody>
      </p:sp>
      <p:pic>
        <p:nvPicPr>
          <p:cNvPr id="206" name="Google Shape;206;p20"/>
          <p:cNvPicPr preferRelativeResize="0"/>
          <p:nvPr/>
        </p:nvPicPr>
        <p:blipFill rotWithShape="1">
          <a:blip r:embed="rId4">
            <a:alphaModFix/>
          </a:blip>
          <a:srcRect b="0" l="0" r="0" t="0"/>
          <a:stretch/>
        </p:blipFill>
        <p:spPr>
          <a:xfrm>
            <a:off x="8910692" y="2711668"/>
            <a:ext cx="2228363" cy="22260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p:nvPr/>
        </p:nvSpPr>
        <p:spPr>
          <a:xfrm>
            <a:off x="0" y="0"/>
            <a:ext cx="12192000" cy="1440000"/>
          </a:xfrm>
          <a:prstGeom prst="rect">
            <a:avLst/>
          </a:prstGeom>
          <a:solidFill>
            <a:srgbClr val="6AC0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12" name="Google Shape;212;p21"/>
          <p:cNvSpPr txBox="1"/>
          <p:nvPr/>
        </p:nvSpPr>
        <p:spPr>
          <a:xfrm>
            <a:off x="445969" y="299590"/>
            <a:ext cx="84786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4800">
                <a:solidFill>
                  <a:schemeClr val="lt1"/>
                </a:solidFill>
                <a:latin typeface="IBM Plex Sans Medium"/>
                <a:ea typeface="IBM Plex Sans Medium"/>
                <a:cs typeface="IBM Plex Sans Medium"/>
                <a:sym typeface="IBM Plex Sans Medium"/>
              </a:rPr>
              <a:t>Peers.TV advertising model</a:t>
            </a:r>
            <a:endParaRPr sz="4800">
              <a:solidFill>
                <a:schemeClr val="lt1"/>
              </a:solidFill>
              <a:latin typeface="IBM Plex Sans Medium"/>
              <a:ea typeface="IBM Plex Sans Medium"/>
              <a:cs typeface="IBM Plex Sans Medium"/>
              <a:sym typeface="IBM Plex Sans Medium"/>
            </a:endParaRPr>
          </a:p>
        </p:txBody>
      </p:sp>
      <p:pic>
        <p:nvPicPr>
          <p:cNvPr id="213" name="Google Shape;213;p21"/>
          <p:cNvPicPr preferRelativeResize="0"/>
          <p:nvPr/>
        </p:nvPicPr>
        <p:blipFill rotWithShape="1">
          <a:blip r:embed="rId3">
            <a:alphaModFix/>
          </a:blip>
          <a:srcRect b="0" l="0" r="0" t="0"/>
          <a:stretch/>
        </p:blipFill>
        <p:spPr>
          <a:xfrm>
            <a:off x="10626291" y="6232848"/>
            <a:ext cx="1235241" cy="279859"/>
          </a:xfrm>
          <a:prstGeom prst="rect">
            <a:avLst/>
          </a:prstGeom>
          <a:noFill/>
          <a:ln>
            <a:noFill/>
          </a:ln>
        </p:spPr>
      </p:pic>
      <p:sp>
        <p:nvSpPr>
          <p:cNvPr id="214" name="Google Shape;214;p21"/>
          <p:cNvSpPr txBox="1"/>
          <p:nvPr/>
        </p:nvSpPr>
        <p:spPr>
          <a:xfrm>
            <a:off x="445969" y="2421957"/>
            <a:ext cx="6877500" cy="2862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We provide an advertising SDK for Android</a:t>
            </a:r>
            <a:endParaRPr b="1" sz="2000">
              <a:solidFill>
                <a:srgbClr val="202020"/>
              </a:solidFill>
              <a:latin typeface="IBM Plex Sans"/>
              <a:ea typeface="IBM Plex Sans"/>
              <a:cs typeface="IBM Plex Sans"/>
              <a:sym typeface="IBM Plex Sans"/>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Your subscribers will see pre-roll ads before viewing content</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You can choose before which content to show ads, and where - not</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You can exclude any unwanted videos, such as ads from competitors</a:t>
            </a:r>
            <a:endParaRPr/>
          </a:p>
          <a:p>
            <a:pPr indent="-342900" lvl="0" marL="342900" marR="0" rtl="0" algn="l">
              <a:spcBef>
                <a:spcPts val="0"/>
              </a:spcBef>
              <a:spcAft>
                <a:spcPts val="0"/>
              </a:spcAft>
              <a:buClr>
                <a:srgbClr val="6AC0F3"/>
              </a:buClr>
              <a:buSzPts val="2000"/>
              <a:buFont typeface="IBM Plex Sans"/>
              <a:buChar char="•"/>
            </a:pPr>
            <a:r>
              <a:rPr b="1" lang="ru-RU" sz="2000">
                <a:solidFill>
                  <a:srgbClr val="202020"/>
                </a:solidFill>
                <a:latin typeface="IBM Plex Sans"/>
                <a:ea typeface="IBM Plex Sans"/>
                <a:cs typeface="IBM Plex Sans"/>
                <a:sym typeface="IBM Plex Sans"/>
              </a:rPr>
              <a:t>Divide ad revenue as a percentage</a:t>
            </a:r>
            <a:endParaRPr/>
          </a:p>
          <a:p>
            <a:pPr indent="-215900" lvl="0" marL="342900" marR="0" rtl="0" algn="l">
              <a:spcBef>
                <a:spcPts val="0"/>
              </a:spcBef>
              <a:spcAft>
                <a:spcPts val="0"/>
              </a:spcAft>
              <a:buClr>
                <a:srgbClr val="6AC0F3"/>
              </a:buClr>
              <a:buSzPts val="2000"/>
              <a:buFont typeface="Calibri"/>
              <a:buNone/>
            </a:pPr>
            <a:r>
              <a:t/>
            </a:r>
            <a:endParaRPr sz="2000">
              <a:solidFill>
                <a:schemeClr val="dk1"/>
              </a:solidFill>
              <a:latin typeface="IBM Plex Sans"/>
              <a:ea typeface="IBM Plex Sans"/>
              <a:cs typeface="IBM Plex Sans"/>
              <a:sym typeface="IBM Plex Sans"/>
            </a:endParaRPr>
          </a:p>
        </p:txBody>
      </p:sp>
      <p:pic>
        <p:nvPicPr>
          <p:cNvPr id="215" name="Google Shape;215;p21"/>
          <p:cNvPicPr preferRelativeResize="0"/>
          <p:nvPr/>
        </p:nvPicPr>
        <p:blipFill rotWithShape="1">
          <a:blip r:embed="rId4">
            <a:alphaModFix/>
          </a:blip>
          <a:srcRect b="0" l="0" r="0" t="0"/>
          <a:stretch/>
        </p:blipFill>
        <p:spPr>
          <a:xfrm>
            <a:off x="7686973" y="1858836"/>
            <a:ext cx="3711873" cy="42343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